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622" r:id="rId2"/>
    <p:sldId id="694" r:id="rId3"/>
    <p:sldId id="693" r:id="rId4"/>
    <p:sldId id="695" r:id="rId5"/>
    <p:sldId id="653" r:id="rId6"/>
    <p:sldId id="698" r:id="rId7"/>
    <p:sldId id="705" r:id="rId8"/>
    <p:sldId id="702" r:id="rId9"/>
    <p:sldId id="706" r:id="rId10"/>
    <p:sldId id="701" r:id="rId11"/>
    <p:sldId id="707" r:id="rId12"/>
    <p:sldId id="708" r:id="rId13"/>
    <p:sldId id="711" r:id="rId14"/>
    <p:sldId id="712" r:id="rId15"/>
    <p:sldId id="716" r:id="rId16"/>
    <p:sldId id="717" r:id="rId17"/>
    <p:sldId id="715" r:id="rId18"/>
    <p:sldId id="719" r:id="rId19"/>
    <p:sldId id="720" r:id="rId20"/>
    <p:sldId id="721" r:id="rId21"/>
    <p:sldId id="722" r:id="rId22"/>
  </p:sldIdLst>
  <p:sldSz cx="9144000" cy="6858000" type="screen4x3"/>
  <p:notesSz cx="6858000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00000"/>
    <a:srgbClr val="FFCCFF"/>
    <a:srgbClr val="333300"/>
    <a:srgbClr val="009900"/>
    <a:srgbClr val="000000"/>
    <a:srgbClr val="D8EBFC"/>
    <a:srgbClr val="FFFF00"/>
    <a:srgbClr val="FF505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22" autoAdjust="0"/>
    <p:restoredTop sz="86404" autoAdjust="0"/>
  </p:normalViewPr>
  <p:slideViewPr>
    <p:cSldViewPr>
      <p:cViewPr varScale="1">
        <p:scale>
          <a:sx n="62" d="100"/>
          <a:sy n="62" d="100"/>
        </p:scale>
        <p:origin x="-8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38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48"/>
    </p:cViewPr>
  </p:sorterViewPr>
  <p:notesViewPr>
    <p:cSldViewPr>
      <p:cViewPr varScale="1">
        <p:scale>
          <a:sx n="55" d="100"/>
          <a:sy n="55" d="100"/>
        </p:scale>
        <p:origin x="-1794" y="-102"/>
      </p:cViewPr>
      <p:guideLst>
        <p:guide orient="horz" pos="285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FF00"/>
            </a:solidFill>
            <a:effectLst/>
          </c:spPr>
          <c:dPt>
            <c:idx val="0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>
                <a:glow rad="139700">
                  <a:srgbClr val="B00000">
                    <a:alpha val="40000"/>
                  </a:srgbClr>
                </a:glow>
              </a:effectLst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6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7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Danone</c:v>
                </c:pt>
                <c:pt idx="1">
                  <c:v>Nestle</c:v>
                </c:pt>
                <c:pt idx="2">
                  <c:v>Campbell's</c:v>
                </c:pt>
                <c:pt idx="3">
                  <c:v>Unilever</c:v>
                </c:pt>
                <c:pt idx="4">
                  <c:v>Heinz</c:v>
                </c:pt>
                <c:pt idx="5">
                  <c:v>General Mills</c:v>
                </c:pt>
                <c:pt idx="6">
                  <c:v>ConAgra</c:v>
                </c:pt>
                <c:pt idx="7">
                  <c:v>Kraft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0.15300000000000041</c:v>
                </c:pt>
                <c:pt idx="1">
                  <c:v>0.14600000000000021</c:v>
                </c:pt>
                <c:pt idx="2">
                  <c:v>0.14200000000000004</c:v>
                </c:pt>
                <c:pt idx="3">
                  <c:v>9.2000000000000026E-2</c:v>
                </c:pt>
                <c:pt idx="4">
                  <c:v>9.2000000000000026E-2</c:v>
                </c:pt>
                <c:pt idx="5">
                  <c:v>8.9000000000000246E-2</c:v>
                </c:pt>
                <c:pt idx="6">
                  <c:v>7.7000000000000304E-2</c:v>
                </c:pt>
                <c:pt idx="7">
                  <c:v>7.5000000000000233E-2</c:v>
                </c:pt>
              </c:numCache>
            </c:numRef>
          </c:val>
        </c:ser>
        <c:axId val="90735744"/>
        <c:axId val="90737280"/>
      </c:barChart>
      <c:catAx>
        <c:axId val="90735744"/>
        <c:scaling>
          <c:orientation val="minMax"/>
        </c:scaling>
        <c:axPos val="b"/>
        <c:tickLblPos val="nextTo"/>
        <c:crossAx val="90737280"/>
        <c:crosses val="autoZero"/>
        <c:auto val="1"/>
        <c:lblAlgn val="ctr"/>
        <c:lblOffset val="100"/>
      </c:catAx>
      <c:valAx>
        <c:axId val="90737280"/>
        <c:scaling>
          <c:orientation val="minMax"/>
          <c:max val="0.18000000000000024"/>
          <c:min val="0"/>
        </c:scaling>
        <c:axPos val="l"/>
        <c:majorGridlines/>
        <c:numFmt formatCode="0.0%" sourceLinked="1"/>
        <c:tickLblPos val="nextTo"/>
        <c:crossAx val="907357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A2D41-39C0-42FB-9642-BA8D9F88A5FD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2018EB-9ACC-41B3-8D4E-0C76A2CB356B}">
      <dgm:prSet phldrT="[Text]"/>
      <dgm:spPr/>
      <dgm:t>
        <a:bodyPr/>
        <a:lstStyle/>
        <a:p>
          <a:r>
            <a:rPr lang="en-US" b="1" dirty="0" smtClean="0"/>
            <a:t>Growth</a:t>
          </a:r>
          <a:r>
            <a:rPr lang="en-US" dirty="0" smtClean="0"/>
            <a:t> </a:t>
          </a:r>
          <a:endParaRPr lang="en-US" dirty="0"/>
        </a:p>
      </dgm:t>
    </dgm:pt>
    <dgm:pt modelId="{BCAD8202-E248-4642-863D-2ED000E9DEAA}" type="parTrans" cxnId="{06C394A7-29C2-4BF3-A506-1D3BE63361C3}">
      <dgm:prSet/>
      <dgm:spPr/>
      <dgm:t>
        <a:bodyPr/>
        <a:lstStyle/>
        <a:p>
          <a:endParaRPr lang="en-US"/>
        </a:p>
      </dgm:t>
    </dgm:pt>
    <dgm:pt modelId="{45DF2FC4-A82A-47CE-A94B-BFD763C0F84D}" type="sibTrans" cxnId="{06C394A7-29C2-4BF3-A506-1D3BE63361C3}">
      <dgm:prSet/>
      <dgm:spPr/>
      <dgm:t>
        <a:bodyPr/>
        <a:lstStyle/>
        <a:p>
          <a:endParaRPr lang="en-US"/>
        </a:p>
      </dgm:t>
    </dgm:pt>
    <dgm:pt modelId="{C30D11F7-5038-48CE-80A5-F79C3826EB5C}">
      <dgm:prSet phldrT="[Text]"/>
      <dgm:spPr/>
      <dgm:t>
        <a:bodyPr/>
        <a:lstStyle/>
        <a:p>
          <a:r>
            <a:rPr lang="en-US" b="1" dirty="0" smtClean="0"/>
            <a:t>Consumer Demand</a:t>
          </a:r>
          <a:endParaRPr lang="en-US" b="1" dirty="0"/>
        </a:p>
      </dgm:t>
    </dgm:pt>
    <dgm:pt modelId="{B716DED2-4BD6-4F0F-9D51-740ACA4A7C8E}" type="parTrans" cxnId="{EAD6544F-DC1E-48CA-BB75-5A2C60C3E85B}">
      <dgm:prSet/>
      <dgm:spPr/>
      <dgm:t>
        <a:bodyPr/>
        <a:lstStyle/>
        <a:p>
          <a:endParaRPr lang="en-US"/>
        </a:p>
      </dgm:t>
    </dgm:pt>
    <dgm:pt modelId="{450867E9-9EA9-4014-9D5C-82C14F539536}" type="sibTrans" cxnId="{EAD6544F-DC1E-48CA-BB75-5A2C60C3E85B}">
      <dgm:prSet/>
      <dgm:spPr/>
      <dgm:t>
        <a:bodyPr/>
        <a:lstStyle/>
        <a:p>
          <a:endParaRPr lang="en-US"/>
        </a:p>
      </dgm:t>
    </dgm:pt>
    <dgm:pt modelId="{AB6DBA4D-CD76-4021-B794-206DAF492B0B}">
      <dgm:prSet phldrT="[Text]"/>
      <dgm:spPr/>
      <dgm:t>
        <a:bodyPr/>
        <a:lstStyle/>
        <a:p>
          <a:r>
            <a:rPr lang="en-US" b="1" dirty="0" smtClean="0"/>
            <a:t>Competitive Advantage</a:t>
          </a:r>
          <a:endParaRPr lang="en-US" b="1" dirty="0"/>
        </a:p>
      </dgm:t>
    </dgm:pt>
    <dgm:pt modelId="{CA754CF9-A01E-4BB6-A0C3-A2D48D4AB82B}" type="parTrans" cxnId="{C30FE942-1A8E-4B47-93D8-C970CE1DDE61}">
      <dgm:prSet/>
      <dgm:spPr/>
      <dgm:t>
        <a:bodyPr/>
        <a:lstStyle/>
        <a:p>
          <a:endParaRPr lang="en-US"/>
        </a:p>
      </dgm:t>
    </dgm:pt>
    <dgm:pt modelId="{CD26A6C9-CE32-4606-BF5F-84D721A3D4EC}" type="sibTrans" cxnId="{C30FE942-1A8E-4B47-93D8-C970CE1DDE61}">
      <dgm:prSet/>
      <dgm:spPr/>
      <dgm:t>
        <a:bodyPr/>
        <a:lstStyle/>
        <a:p>
          <a:endParaRPr lang="en-US"/>
        </a:p>
      </dgm:t>
    </dgm:pt>
    <dgm:pt modelId="{02F784AA-29E5-419F-A551-594B25B1916D}">
      <dgm:prSet/>
      <dgm:spPr/>
      <dgm:t>
        <a:bodyPr/>
        <a:lstStyle/>
        <a:p>
          <a:r>
            <a:rPr lang="en-US" b="1" dirty="0" smtClean="0"/>
            <a:t>Rewards</a:t>
          </a:r>
          <a:endParaRPr lang="en-US" b="1" dirty="0"/>
        </a:p>
      </dgm:t>
    </dgm:pt>
    <dgm:pt modelId="{B307E323-BCF0-466E-AC13-F26B6133E329}" type="parTrans" cxnId="{318696A4-16FD-4461-93DC-E21D609EFCD5}">
      <dgm:prSet/>
      <dgm:spPr/>
    </dgm:pt>
    <dgm:pt modelId="{0FBD44A7-D95D-47B6-884A-A62E287CAD0C}" type="sibTrans" cxnId="{318696A4-16FD-4461-93DC-E21D609EFCD5}">
      <dgm:prSet/>
      <dgm:spPr/>
    </dgm:pt>
    <dgm:pt modelId="{02C9BDDA-9AA1-48AA-9740-94D27E5A42BC}" type="pres">
      <dgm:prSet presAssocID="{C91A2D41-39C0-42FB-9642-BA8D9F88A5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39CC1-C3FB-49C2-9C7F-B48E3282B667}" type="pres">
      <dgm:prSet presAssocID="{02F784AA-29E5-419F-A551-594B25B1916D}" presName="boxAndChildren" presStyleCnt="0"/>
      <dgm:spPr/>
    </dgm:pt>
    <dgm:pt modelId="{DC37C520-6CFE-4B86-9558-87CD38D3FDC1}" type="pres">
      <dgm:prSet presAssocID="{02F784AA-29E5-419F-A551-594B25B1916D}" presName="parentTextBox" presStyleLbl="node1" presStyleIdx="0" presStyleCnt="4"/>
      <dgm:spPr/>
      <dgm:t>
        <a:bodyPr/>
        <a:lstStyle/>
        <a:p>
          <a:endParaRPr lang="en-US"/>
        </a:p>
      </dgm:t>
    </dgm:pt>
    <dgm:pt modelId="{C3012CE0-939F-4462-AC35-4496D1A7F2CA}" type="pres">
      <dgm:prSet presAssocID="{CD26A6C9-CE32-4606-BF5F-84D721A3D4EC}" presName="sp" presStyleCnt="0"/>
      <dgm:spPr/>
    </dgm:pt>
    <dgm:pt modelId="{0DBA2507-1206-433B-927B-5C70937B25CE}" type="pres">
      <dgm:prSet presAssocID="{AB6DBA4D-CD76-4021-B794-206DAF492B0B}" presName="arrowAndChildren" presStyleCnt="0"/>
      <dgm:spPr/>
    </dgm:pt>
    <dgm:pt modelId="{07FB9C00-13A9-4620-AEC1-FD8C6CDE2B80}" type="pres">
      <dgm:prSet presAssocID="{AB6DBA4D-CD76-4021-B794-206DAF492B0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90DC1F7-F134-43D4-8BE5-35AFDA8E3FED}" type="pres">
      <dgm:prSet presAssocID="{450867E9-9EA9-4014-9D5C-82C14F539536}" presName="sp" presStyleCnt="0"/>
      <dgm:spPr/>
    </dgm:pt>
    <dgm:pt modelId="{AA666DAE-4626-4A3C-A6AD-E71F3ECA149F}" type="pres">
      <dgm:prSet presAssocID="{C30D11F7-5038-48CE-80A5-F79C3826EB5C}" presName="arrowAndChildren" presStyleCnt="0"/>
      <dgm:spPr/>
    </dgm:pt>
    <dgm:pt modelId="{598DD1FA-68EF-4616-BBEF-B05658D468D3}" type="pres">
      <dgm:prSet presAssocID="{C30D11F7-5038-48CE-80A5-F79C3826EB5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285D63F-13BE-4FA3-9477-538079E57250}" type="pres">
      <dgm:prSet presAssocID="{45DF2FC4-A82A-47CE-A94B-BFD763C0F84D}" presName="sp" presStyleCnt="0"/>
      <dgm:spPr/>
    </dgm:pt>
    <dgm:pt modelId="{AF8542BB-FE90-42DC-9717-DB292A9430B1}" type="pres">
      <dgm:prSet presAssocID="{0E2018EB-9ACC-41B3-8D4E-0C76A2CB356B}" presName="arrowAndChildren" presStyleCnt="0"/>
      <dgm:spPr/>
    </dgm:pt>
    <dgm:pt modelId="{6354FC86-F79F-4D9C-925F-51DF067A69C2}" type="pres">
      <dgm:prSet presAssocID="{0E2018EB-9ACC-41B3-8D4E-0C76A2CB356B}" presName="parentTextArrow" presStyleLbl="node1" presStyleIdx="3" presStyleCnt="4" custLinFactNeighborX="-935" custLinFactNeighborY="-123"/>
      <dgm:spPr/>
      <dgm:t>
        <a:bodyPr/>
        <a:lstStyle/>
        <a:p>
          <a:endParaRPr lang="en-US"/>
        </a:p>
      </dgm:t>
    </dgm:pt>
  </dgm:ptLst>
  <dgm:cxnLst>
    <dgm:cxn modelId="{70577D8E-2F0C-421C-A7BA-AC519610E201}" type="presOf" srcId="{02F784AA-29E5-419F-A551-594B25B1916D}" destId="{DC37C520-6CFE-4B86-9558-87CD38D3FDC1}" srcOrd="0" destOrd="0" presId="urn:microsoft.com/office/officeart/2005/8/layout/process4"/>
    <dgm:cxn modelId="{23F93E0A-F486-48EB-B28C-8AA108A52D26}" type="presOf" srcId="{0E2018EB-9ACC-41B3-8D4E-0C76A2CB356B}" destId="{6354FC86-F79F-4D9C-925F-51DF067A69C2}" srcOrd="0" destOrd="0" presId="urn:microsoft.com/office/officeart/2005/8/layout/process4"/>
    <dgm:cxn modelId="{C30FE942-1A8E-4B47-93D8-C970CE1DDE61}" srcId="{C91A2D41-39C0-42FB-9642-BA8D9F88A5FD}" destId="{AB6DBA4D-CD76-4021-B794-206DAF492B0B}" srcOrd="2" destOrd="0" parTransId="{CA754CF9-A01E-4BB6-A0C3-A2D48D4AB82B}" sibTransId="{CD26A6C9-CE32-4606-BF5F-84D721A3D4EC}"/>
    <dgm:cxn modelId="{66D97676-D012-4053-A5BD-2239AE36524F}" type="presOf" srcId="{AB6DBA4D-CD76-4021-B794-206DAF492B0B}" destId="{07FB9C00-13A9-4620-AEC1-FD8C6CDE2B80}" srcOrd="0" destOrd="0" presId="urn:microsoft.com/office/officeart/2005/8/layout/process4"/>
    <dgm:cxn modelId="{57935D9D-4EDD-493B-AF10-F7012B149ED9}" type="presOf" srcId="{C91A2D41-39C0-42FB-9642-BA8D9F88A5FD}" destId="{02C9BDDA-9AA1-48AA-9740-94D27E5A42BC}" srcOrd="0" destOrd="0" presId="urn:microsoft.com/office/officeart/2005/8/layout/process4"/>
    <dgm:cxn modelId="{318696A4-16FD-4461-93DC-E21D609EFCD5}" srcId="{C91A2D41-39C0-42FB-9642-BA8D9F88A5FD}" destId="{02F784AA-29E5-419F-A551-594B25B1916D}" srcOrd="3" destOrd="0" parTransId="{B307E323-BCF0-466E-AC13-F26B6133E329}" sibTransId="{0FBD44A7-D95D-47B6-884A-A62E287CAD0C}"/>
    <dgm:cxn modelId="{B7BEB785-22B5-4127-8FDB-851385F647F9}" type="presOf" srcId="{C30D11F7-5038-48CE-80A5-F79C3826EB5C}" destId="{598DD1FA-68EF-4616-BBEF-B05658D468D3}" srcOrd="0" destOrd="0" presId="urn:microsoft.com/office/officeart/2005/8/layout/process4"/>
    <dgm:cxn modelId="{EAD6544F-DC1E-48CA-BB75-5A2C60C3E85B}" srcId="{C91A2D41-39C0-42FB-9642-BA8D9F88A5FD}" destId="{C30D11F7-5038-48CE-80A5-F79C3826EB5C}" srcOrd="1" destOrd="0" parTransId="{B716DED2-4BD6-4F0F-9D51-740ACA4A7C8E}" sibTransId="{450867E9-9EA9-4014-9D5C-82C14F539536}"/>
    <dgm:cxn modelId="{06C394A7-29C2-4BF3-A506-1D3BE63361C3}" srcId="{C91A2D41-39C0-42FB-9642-BA8D9F88A5FD}" destId="{0E2018EB-9ACC-41B3-8D4E-0C76A2CB356B}" srcOrd="0" destOrd="0" parTransId="{BCAD8202-E248-4642-863D-2ED000E9DEAA}" sibTransId="{45DF2FC4-A82A-47CE-A94B-BFD763C0F84D}"/>
    <dgm:cxn modelId="{69038F78-6D0F-420E-A958-8FCB72FCB505}" type="presParOf" srcId="{02C9BDDA-9AA1-48AA-9740-94D27E5A42BC}" destId="{06439CC1-C3FB-49C2-9C7F-B48E3282B667}" srcOrd="0" destOrd="0" presId="urn:microsoft.com/office/officeart/2005/8/layout/process4"/>
    <dgm:cxn modelId="{8D491203-C17D-4B7D-8C11-7080EFAD99DB}" type="presParOf" srcId="{06439CC1-C3FB-49C2-9C7F-B48E3282B667}" destId="{DC37C520-6CFE-4B86-9558-87CD38D3FDC1}" srcOrd="0" destOrd="0" presId="urn:microsoft.com/office/officeart/2005/8/layout/process4"/>
    <dgm:cxn modelId="{4B0EC6B4-98A2-4E32-94B4-28EDC80B9BD8}" type="presParOf" srcId="{02C9BDDA-9AA1-48AA-9740-94D27E5A42BC}" destId="{C3012CE0-939F-4462-AC35-4496D1A7F2CA}" srcOrd="1" destOrd="0" presId="urn:microsoft.com/office/officeart/2005/8/layout/process4"/>
    <dgm:cxn modelId="{3AE9FD3E-85B8-4AF4-9DB5-649D8611F40B}" type="presParOf" srcId="{02C9BDDA-9AA1-48AA-9740-94D27E5A42BC}" destId="{0DBA2507-1206-433B-927B-5C70937B25CE}" srcOrd="2" destOrd="0" presId="urn:microsoft.com/office/officeart/2005/8/layout/process4"/>
    <dgm:cxn modelId="{FE61F82D-11BC-4EDA-88E8-0893F6A1C825}" type="presParOf" srcId="{0DBA2507-1206-433B-927B-5C70937B25CE}" destId="{07FB9C00-13A9-4620-AEC1-FD8C6CDE2B80}" srcOrd="0" destOrd="0" presId="urn:microsoft.com/office/officeart/2005/8/layout/process4"/>
    <dgm:cxn modelId="{29FB762B-FDB5-4753-B069-444F487B7DCF}" type="presParOf" srcId="{02C9BDDA-9AA1-48AA-9740-94D27E5A42BC}" destId="{B90DC1F7-F134-43D4-8BE5-35AFDA8E3FED}" srcOrd="3" destOrd="0" presId="urn:microsoft.com/office/officeart/2005/8/layout/process4"/>
    <dgm:cxn modelId="{6B13C0DA-BEAB-4349-AE8F-2AB5699F389F}" type="presParOf" srcId="{02C9BDDA-9AA1-48AA-9740-94D27E5A42BC}" destId="{AA666DAE-4626-4A3C-A6AD-E71F3ECA149F}" srcOrd="4" destOrd="0" presId="urn:microsoft.com/office/officeart/2005/8/layout/process4"/>
    <dgm:cxn modelId="{6A016CC2-704B-43E9-A4B5-9462DDE216A5}" type="presParOf" srcId="{AA666DAE-4626-4A3C-A6AD-E71F3ECA149F}" destId="{598DD1FA-68EF-4616-BBEF-B05658D468D3}" srcOrd="0" destOrd="0" presId="urn:microsoft.com/office/officeart/2005/8/layout/process4"/>
    <dgm:cxn modelId="{3CF366B4-2BFD-4B89-923D-A2DDF0512CA7}" type="presParOf" srcId="{02C9BDDA-9AA1-48AA-9740-94D27E5A42BC}" destId="{7285D63F-13BE-4FA3-9477-538079E57250}" srcOrd="5" destOrd="0" presId="urn:microsoft.com/office/officeart/2005/8/layout/process4"/>
    <dgm:cxn modelId="{75A2E04F-8505-4127-9603-8C4CF09086CE}" type="presParOf" srcId="{02C9BDDA-9AA1-48AA-9740-94D27E5A42BC}" destId="{AF8542BB-FE90-42DC-9717-DB292A9430B1}" srcOrd="6" destOrd="0" presId="urn:microsoft.com/office/officeart/2005/8/layout/process4"/>
    <dgm:cxn modelId="{A0258E96-E48B-461E-9E8C-8CB740C676B2}" type="presParOf" srcId="{AF8542BB-FE90-42DC-9717-DB292A9430B1}" destId="{6354FC86-F79F-4D9C-925F-51DF067A69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BB69E-BF4D-4211-BB2D-0C6C2C50A38E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1979A-1C74-432E-813F-819F4FFBF862}">
      <dgm:prSet phldrT="[Text]"/>
      <dgm:spPr/>
      <dgm:t>
        <a:bodyPr/>
        <a:lstStyle/>
        <a:p>
          <a:endParaRPr lang="en-US" dirty="0"/>
        </a:p>
      </dgm:t>
    </dgm:pt>
    <dgm:pt modelId="{556DE047-0296-408B-9D5B-BE8A7499801F}" type="parTrans" cxnId="{18FAED42-3308-4586-A85F-22C26E06C506}">
      <dgm:prSet/>
      <dgm:spPr/>
      <dgm:t>
        <a:bodyPr/>
        <a:lstStyle/>
        <a:p>
          <a:endParaRPr lang="en-US"/>
        </a:p>
      </dgm:t>
    </dgm:pt>
    <dgm:pt modelId="{4906E02D-EC6C-4BC1-9672-8AD6628CBADE}" type="sibTrans" cxnId="{18FAED42-3308-4586-A85F-22C26E06C506}">
      <dgm:prSet/>
      <dgm:spPr/>
      <dgm:t>
        <a:bodyPr/>
        <a:lstStyle/>
        <a:p>
          <a:endParaRPr lang="en-US"/>
        </a:p>
      </dgm:t>
    </dgm:pt>
    <dgm:pt modelId="{10B9D5C3-5A3C-432C-94CA-3F0C1CA03867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FFFF00"/>
              </a:solidFill>
            </a:rPr>
            <a:t>Walking Their Talk</a:t>
          </a:r>
        </a:p>
        <a:p>
          <a:pPr algn="ctr"/>
          <a:r>
            <a:rPr lang="en-US" sz="2000" b="1" dirty="0" smtClean="0">
              <a:solidFill>
                <a:srgbClr val="FFFF00"/>
              </a:solidFill>
            </a:rPr>
            <a:t>(26%)</a:t>
          </a:r>
        </a:p>
        <a:p>
          <a:pPr algn="l"/>
          <a:endParaRPr lang="en-US" sz="1800" b="0" dirty="0">
            <a:solidFill>
              <a:schemeClr val="tx1"/>
            </a:solidFill>
          </a:endParaRPr>
        </a:p>
      </dgm:t>
    </dgm:pt>
    <dgm:pt modelId="{FAFF5229-94A0-4AB6-A3E6-B48C44121019}" type="parTrans" cxnId="{C1C02C5B-0026-4B37-9625-8AF3A75E0FE5}">
      <dgm:prSet/>
      <dgm:spPr/>
      <dgm:t>
        <a:bodyPr/>
        <a:lstStyle/>
        <a:p>
          <a:endParaRPr lang="en-US"/>
        </a:p>
      </dgm:t>
    </dgm:pt>
    <dgm:pt modelId="{79BE92E6-1939-41B3-9BA8-5A56B783D29B}" type="sibTrans" cxnId="{C1C02C5B-0026-4B37-9625-8AF3A75E0FE5}">
      <dgm:prSet/>
      <dgm:spPr/>
      <dgm:t>
        <a:bodyPr/>
        <a:lstStyle/>
        <a:p>
          <a:endParaRPr lang="en-US"/>
        </a:p>
      </dgm:t>
    </dgm:pt>
    <dgm:pt modelId="{7858DD2A-46B8-4554-9C50-619D03E3E8A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42947DB-81EA-4DF8-97E6-5855627EA90A}" type="parTrans" cxnId="{E9D3B42F-91A3-4663-81F1-9E084F44ACB6}">
      <dgm:prSet/>
      <dgm:spPr/>
      <dgm:t>
        <a:bodyPr/>
        <a:lstStyle/>
        <a:p>
          <a:endParaRPr lang="en-US"/>
        </a:p>
      </dgm:t>
    </dgm:pt>
    <dgm:pt modelId="{18700058-649E-41E3-A4B5-80950162B699}" type="sibTrans" cxnId="{E9D3B42F-91A3-4663-81F1-9E084F44ACB6}">
      <dgm:prSet/>
      <dgm:spPr/>
      <dgm:t>
        <a:bodyPr/>
        <a:lstStyle/>
        <a:p>
          <a:endParaRPr lang="en-US"/>
        </a:p>
      </dgm:t>
    </dgm:pt>
    <dgm:pt modelId="{715490D6-9A51-4547-B206-A8EDDD70E852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FFFF00"/>
              </a:solidFill>
            </a:rPr>
            <a:t>Looking for Help</a:t>
          </a:r>
        </a:p>
        <a:p>
          <a:pPr algn="ctr"/>
          <a:r>
            <a:rPr lang="en-US" sz="2000" b="1" dirty="0" smtClean="0">
              <a:solidFill>
                <a:srgbClr val="FFFF00"/>
              </a:solidFill>
            </a:rPr>
            <a:t>(39%)</a:t>
          </a:r>
        </a:p>
        <a:p>
          <a:pPr algn="ctr"/>
          <a:endParaRPr lang="en-US" sz="2000" b="1" dirty="0" smtClean="0">
            <a:solidFill>
              <a:srgbClr val="FFFF00"/>
            </a:solidFill>
          </a:endParaRPr>
        </a:p>
        <a:p>
          <a:pPr algn="ctr"/>
          <a:endParaRPr lang="en-US" sz="2000" b="1" dirty="0" smtClean="0">
            <a:solidFill>
              <a:srgbClr val="FFFF00"/>
            </a:solidFill>
          </a:endParaRPr>
        </a:p>
        <a:p>
          <a:pPr algn="l"/>
          <a:endParaRPr lang="en-US" sz="1800" b="0" dirty="0" smtClean="0">
            <a:solidFill>
              <a:schemeClr val="bg1"/>
            </a:solidFill>
          </a:endParaRPr>
        </a:p>
        <a:p>
          <a:pPr algn="l"/>
          <a:endParaRPr lang="en-US" sz="1800" b="0" dirty="0">
            <a:solidFill>
              <a:schemeClr val="tx1"/>
            </a:solidFill>
          </a:endParaRPr>
        </a:p>
      </dgm:t>
    </dgm:pt>
    <dgm:pt modelId="{936B61CD-C805-4685-BAFA-ECEE2E519C8A}" type="parTrans" cxnId="{D620EB41-719A-4F7C-BF27-10451E54C8E8}">
      <dgm:prSet/>
      <dgm:spPr/>
      <dgm:t>
        <a:bodyPr/>
        <a:lstStyle/>
        <a:p>
          <a:endParaRPr lang="en-US"/>
        </a:p>
      </dgm:t>
    </dgm:pt>
    <dgm:pt modelId="{1BF2225D-4F4B-4EED-9768-587962E929C0}" type="sibTrans" cxnId="{D620EB41-719A-4F7C-BF27-10451E54C8E8}">
      <dgm:prSet/>
      <dgm:spPr/>
      <dgm:t>
        <a:bodyPr/>
        <a:lstStyle/>
        <a:p>
          <a:endParaRPr lang="en-US"/>
        </a:p>
      </dgm:t>
    </dgm:pt>
    <dgm:pt modelId="{47B19704-8B75-4EC9-A0B7-517E6FD400B4}">
      <dgm:prSet phldrT="[Text]"/>
      <dgm:spPr/>
      <dgm:t>
        <a:bodyPr/>
        <a:lstStyle/>
        <a:p>
          <a:endParaRPr lang="en-US" dirty="0" smtClean="0"/>
        </a:p>
        <a:p>
          <a:endParaRPr lang="en-US" dirty="0"/>
        </a:p>
      </dgm:t>
    </dgm:pt>
    <dgm:pt modelId="{D6E30A42-151B-478E-8229-D63C9F1D24F0}" type="parTrans" cxnId="{1E730C04-C4CC-4ABD-869C-7490F43E6053}">
      <dgm:prSet/>
      <dgm:spPr/>
      <dgm:t>
        <a:bodyPr/>
        <a:lstStyle/>
        <a:p>
          <a:endParaRPr lang="en-US"/>
        </a:p>
      </dgm:t>
    </dgm:pt>
    <dgm:pt modelId="{8C9C97D9-AB21-4282-925E-43C1F1611F00}" type="sibTrans" cxnId="{1E730C04-C4CC-4ABD-869C-7490F43E6053}">
      <dgm:prSet/>
      <dgm:spPr/>
      <dgm:t>
        <a:bodyPr/>
        <a:lstStyle/>
        <a:p>
          <a:endParaRPr lang="en-US"/>
        </a:p>
      </dgm:t>
    </dgm:pt>
    <dgm:pt modelId="{3776F35E-792B-4615-B051-B834AF8CAB34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FFFF00"/>
              </a:solidFill>
            </a:rPr>
            <a:t>“Later”</a:t>
          </a:r>
        </a:p>
        <a:p>
          <a:pPr algn="ctr"/>
          <a:r>
            <a:rPr lang="en-US" sz="2000" b="1" dirty="0" smtClean="0">
              <a:solidFill>
                <a:srgbClr val="FFFF00"/>
              </a:solidFill>
            </a:rPr>
            <a:t>(35%)</a:t>
          </a:r>
        </a:p>
        <a:p>
          <a:pPr algn="l"/>
          <a:endParaRPr lang="en-US" sz="1800" b="0" dirty="0" smtClean="0">
            <a:solidFill>
              <a:schemeClr val="bg1"/>
            </a:solidFill>
          </a:endParaRPr>
        </a:p>
      </dgm:t>
    </dgm:pt>
    <dgm:pt modelId="{90688467-18ED-43E1-AC03-2E65A671CCE1}" type="parTrans" cxnId="{F3F282C0-7EB2-4A41-8D18-101AE8E3874D}">
      <dgm:prSet/>
      <dgm:spPr/>
      <dgm:t>
        <a:bodyPr/>
        <a:lstStyle/>
        <a:p>
          <a:endParaRPr lang="en-US"/>
        </a:p>
      </dgm:t>
    </dgm:pt>
    <dgm:pt modelId="{603578B7-E821-4101-87BE-178F529E190F}" type="sibTrans" cxnId="{F3F282C0-7EB2-4A41-8D18-101AE8E3874D}">
      <dgm:prSet/>
      <dgm:spPr/>
      <dgm:t>
        <a:bodyPr/>
        <a:lstStyle/>
        <a:p>
          <a:endParaRPr lang="en-US"/>
        </a:p>
      </dgm:t>
    </dgm:pt>
    <dgm:pt modelId="{6B8F19CC-F3DF-4FCA-90EC-315DDEC622A3}" type="pres">
      <dgm:prSet presAssocID="{45BBB69E-BF4D-4211-BB2D-0C6C2C50A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E9922-5757-458B-BE3C-2CA1A70679AB}" type="pres">
      <dgm:prSet presAssocID="{5661979A-1C74-432E-813F-819F4FFBF862}" presName="compositeNode" presStyleCnt="0">
        <dgm:presLayoutVars>
          <dgm:bulletEnabled val="1"/>
        </dgm:presLayoutVars>
      </dgm:prSet>
      <dgm:spPr/>
    </dgm:pt>
    <dgm:pt modelId="{A2107906-29EF-49C2-95C6-BE6416F9E1EA}" type="pres">
      <dgm:prSet presAssocID="{5661979A-1C74-432E-813F-819F4FFBF862}" presName="bgRect" presStyleLbl="node1" presStyleIdx="0" presStyleCnt="3" custScaleY="60012" custLinFactNeighborX="-23" custLinFactNeighborY="-108"/>
      <dgm:spPr/>
      <dgm:t>
        <a:bodyPr/>
        <a:lstStyle/>
        <a:p>
          <a:endParaRPr lang="en-US"/>
        </a:p>
      </dgm:t>
    </dgm:pt>
    <dgm:pt modelId="{F1F7EB47-A71F-4424-961A-E1222BDE03AE}" type="pres">
      <dgm:prSet presAssocID="{5661979A-1C74-432E-813F-819F4FFBF8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75878-C2E6-4114-A017-7D510C1F3C1D}" type="pres">
      <dgm:prSet presAssocID="{5661979A-1C74-432E-813F-819F4FFBF8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137CD-3CFA-4EFA-A9E3-619CF0A03C92}" type="pres">
      <dgm:prSet presAssocID="{4906E02D-EC6C-4BC1-9672-8AD6628CBADE}" presName="hSp" presStyleCnt="0"/>
      <dgm:spPr/>
    </dgm:pt>
    <dgm:pt modelId="{77C94A5D-D71C-47BB-814D-586EACC6253B}" type="pres">
      <dgm:prSet presAssocID="{4906E02D-EC6C-4BC1-9672-8AD6628CBADE}" presName="vProcSp" presStyleCnt="0"/>
      <dgm:spPr/>
    </dgm:pt>
    <dgm:pt modelId="{5306A3EB-43B7-4DE5-ABD4-530379CC11E8}" type="pres">
      <dgm:prSet presAssocID="{4906E02D-EC6C-4BC1-9672-8AD6628CBADE}" presName="vSp1" presStyleCnt="0"/>
      <dgm:spPr/>
    </dgm:pt>
    <dgm:pt modelId="{29C8D721-1D5A-44A4-97FD-546F3690DB6B}" type="pres">
      <dgm:prSet presAssocID="{4906E02D-EC6C-4BC1-9672-8AD6628CBADE}" presName="simulatedConn" presStyleLbl="solidFgAcc1" presStyleIdx="0" presStyleCnt="2" custLinFactY="-158051" custLinFactNeighborX="-3808" custLinFactNeighborY="-200000"/>
      <dgm:spPr/>
    </dgm:pt>
    <dgm:pt modelId="{00A18267-FCAE-4D36-84E6-F58EF2A4C261}" type="pres">
      <dgm:prSet presAssocID="{4906E02D-EC6C-4BC1-9672-8AD6628CBADE}" presName="vSp2" presStyleCnt="0"/>
      <dgm:spPr/>
    </dgm:pt>
    <dgm:pt modelId="{08611A4C-CEEF-4E07-BE94-E716B49BAC48}" type="pres">
      <dgm:prSet presAssocID="{4906E02D-EC6C-4BC1-9672-8AD6628CBADE}" presName="sibTrans" presStyleCnt="0"/>
      <dgm:spPr/>
    </dgm:pt>
    <dgm:pt modelId="{1AB0D260-FF77-41C2-AA9D-ADCAB7AEE180}" type="pres">
      <dgm:prSet presAssocID="{7858DD2A-46B8-4554-9C50-619D03E3E8A2}" presName="compositeNode" presStyleCnt="0">
        <dgm:presLayoutVars>
          <dgm:bulletEnabled val="1"/>
        </dgm:presLayoutVars>
      </dgm:prSet>
      <dgm:spPr/>
    </dgm:pt>
    <dgm:pt modelId="{890ACE4A-CF2C-4C43-BFAB-26A6FCE15689}" type="pres">
      <dgm:prSet presAssocID="{7858DD2A-46B8-4554-9C50-619D03E3E8A2}" presName="bgRect" presStyleLbl="node1" presStyleIdx="1" presStyleCnt="3" custScaleY="61960" custLinFactNeighborX="105" custLinFactNeighborY="-1174"/>
      <dgm:spPr/>
      <dgm:t>
        <a:bodyPr/>
        <a:lstStyle/>
        <a:p>
          <a:endParaRPr lang="en-US"/>
        </a:p>
      </dgm:t>
    </dgm:pt>
    <dgm:pt modelId="{549B18F0-12A3-4E09-8D51-3E5D19172572}" type="pres">
      <dgm:prSet presAssocID="{7858DD2A-46B8-4554-9C50-619D03E3E8A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34C52-D4FE-429E-BCB8-4595A5D8BB41}" type="pres">
      <dgm:prSet presAssocID="{7858DD2A-46B8-4554-9C50-619D03E3E8A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30910-C295-436D-8B5A-1194413D209E}" type="pres">
      <dgm:prSet presAssocID="{18700058-649E-41E3-A4B5-80950162B699}" presName="hSp" presStyleCnt="0"/>
      <dgm:spPr/>
    </dgm:pt>
    <dgm:pt modelId="{7E426A01-CB54-4569-A68B-07418737230C}" type="pres">
      <dgm:prSet presAssocID="{18700058-649E-41E3-A4B5-80950162B699}" presName="vProcSp" presStyleCnt="0"/>
      <dgm:spPr/>
    </dgm:pt>
    <dgm:pt modelId="{72FC8E11-5FE8-4276-904D-98427AC4052C}" type="pres">
      <dgm:prSet presAssocID="{18700058-649E-41E3-A4B5-80950162B699}" presName="vSp1" presStyleCnt="0"/>
      <dgm:spPr/>
    </dgm:pt>
    <dgm:pt modelId="{6719EABF-F2AB-4E72-8450-D4A1FCC7A0FC}" type="pres">
      <dgm:prSet presAssocID="{18700058-649E-41E3-A4B5-80950162B699}" presName="simulatedConn" presStyleLbl="solidFgAcc1" presStyleIdx="1" presStyleCnt="2" custLinFactY="-158051" custLinFactNeighborX="-2953" custLinFactNeighborY="-200000"/>
      <dgm:spPr/>
    </dgm:pt>
    <dgm:pt modelId="{50A378C4-EA13-4F63-870A-DC10FB6DBD79}" type="pres">
      <dgm:prSet presAssocID="{18700058-649E-41E3-A4B5-80950162B699}" presName="vSp2" presStyleCnt="0"/>
      <dgm:spPr/>
    </dgm:pt>
    <dgm:pt modelId="{A996E5BE-4F48-4128-80BF-333638ACCE92}" type="pres">
      <dgm:prSet presAssocID="{18700058-649E-41E3-A4B5-80950162B699}" presName="sibTrans" presStyleCnt="0"/>
      <dgm:spPr/>
    </dgm:pt>
    <dgm:pt modelId="{FD2AB289-07BD-4AAB-8485-E954B759090B}" type="pres">
      <dgm:prSet presAssocID="{47B19704-8B75-4EC9-A0B7-517E6FD400B4}" presName="compositeNode" presStyleCnt="0">
        <dgm:presLayoutVars>
          <dgm:bulletEnabled val="1"/>
        </dgm:presLayoutVars>
      </dgm:prSet>
      <dgm:spPr/>
    </dgm:pt>
    <dgm:pt modelId="{B440D220-D401-4B08-9040-B69D7F892D3B}" type="pres">
      <dgm:prSet presAssocID="{47B19704-8B75-4EC9-A0B7-517E6FD400B4}" presName="bgRect" presStyleLbl="node1" presStyleIdx="2" presStyleCnt="3" custScaleY="61527"/>
      <dgm:spPr/>
      <dgm:t>
        <a:bodyPr/>
        <a:lstStyle/>
        <a:p>
          <a:endParaRPr lang="en-US"/>
        </a:p>
      </dgm:t>
    </dgm:pt>
    <dgm:pt modelId="{5458CAD2-9EE7-458B-9350-8AC47D4E37A6}" type="pres">
      <dgm:prSet presAssocID="{47B19704-8B75-4EC9-A0B7-517E6FD400B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78CF0-B6F5-4142-BE1F-1BBD461FF7A2}" type="pres">
      <dgm:prSet presAssocID="{47B19704-8B75-4EC9-A0B7-517E6FD400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8140E-AA69-4D4F-AD44-9069DCFE34B8}" type="presOf" srcId="{5661979A-1C74-432E-813F-819F4FFBF862}" destId="{A2107906-29EF-49C2-95C6-BE6416F9E1EA}" srcOrd="0" destOrd="0" presId="urn:microsoft.com/office/officeart/2005/8/layout/hProcess7"/>
    <dgm:cxn modelId="{700E6ADE-57C6-4875-A866-08EA6E2AF77F}" type="presOf" srcId="{7858DD2A-46B8-4554-9C50-619D03E3E8A2}" destId="{549B18F0-12A3-4E09-8D51-3E5D19172572}" srcOrd="1" destOrd="0" presId="urn:microsoft.com/office/officeart/2005/8/layout/hProcess7"/>
    <dgm:cxn modelId="{DFC5475F-0789-4600-B682-93388C32E1CB}" type="presOf" srcId="{45BBB69E-BF4D-4211-BB2D-0C6C2C50A38E}" destId="{6B8F19CC-F3DF-4FCA-90EC-315DDEC622A3}" srcOrd="0" destOrd="0" presId="urn:microsoft.com/office/officeart/2005/8/layout/hProcess7"/>
    <dgm:cxn modelId="{B2DD2077-589E-454E-840E-1DD0A86EB373}" type="presOf" srcId="{47B19704-8B75-4EC9-A0B7-517E6FD400B4}" destId="{B440D220-D401-4B08-9040-B69D7F892D3B}" srcOrd="0" destOrd="0" presId="urn:microsoft.com/office/officeart/2005/8/layout/hProcess7"/>
    <dgm:cxn modelId="{1E730C04-C4CC-4ABD-869C-7490F43E6053}" srcId="{45BBB69E-BF4D-4211-BB2D-0C6C2C50A38E}" destId="{47B19704-8B75-4EC9-A0B7-517E6FD400B4}" srcOrd="2" destOrd="0" parTransId="{D6E30A42-151B-478E-8229-D63C9F1D24F0}" sibTransId="{8C9C97D9-AB21-4282-925E-43C1F1611F00}"/>
    <dgm:cxn modelId="{7F306EC8-FDE4-44E8-AB47-7C49387035CA}" type="presOf" srcId="{5661979A-1C74-432E-813F-819F4FFBF862}" destId="{F1F7EB47-A71F-4424-961A-E1222BDE03AE}" srcOrd="1" destOrd="0" presId="urn:microsoft.com/office/officeart/2005/8/layout/hProcess7"/>
    <dgm:cxn modelId="{D620EB41-719A-4F7C-BF27-10451E54C8E8}" srcId="{7858DD2A-46B8-4554-9C50-619D03E3E8A2}" destId="{715490D6-9A51-4547-B206-A8EDDD70E852}" srcOrd="0" destOrd="0" parTransId="{936B61CD-C805-4685-BAFA-ECEE2E519C8A}" sibTransId="{1BF2225D-4F4B-4EED-9768-587962E929C0}"/>
    <dgm:cxn modelId="{F3F282C0-7EB2-4A41-8D18-101AE8E3874D}" srcId="{47B19704-8B75-4EC9-A0B7-517E6FD400B4}" destId="{3776F35E-792B-4615-B051-B834AF8CAB34}" srcOrd="0" destOrd="0" parTransId="{90688467-18ED-43E1-AC03-2E65A671CCE1}" sibTransId="{603578B7-E821-4101-87BE-178F529E190F}"/>
    <dgm:cxn modelId="{18FAED42-3308-4586-A85F-22C26E06C506}" srcId="{45BBB69E-BF4D-4211-BB2D-0C6C2C50A38E}" destId="{5661979A-1C74-432E-813F-819F4FFBF862}" srcOrd="0" destOrd="0" parTransId="{556DE047-0296-408B-9D5B-BE8A7499801F}" sibTransId="{4906E02D-EC6C-4BC1-9672-8AD6628CBADE}"/>
    <dgm:cxn modelId="{C1C02C5B-0026-4B37-9625-8AF3A75E0FE5}" srcId="{5661979A-1C74-432E-813F-819F4FFBF862}" destId="{10B9D5C3-5A3C-432C-94CA-3F0C1CA03867}" srcOrd="0" destOrd="0" parTransId="{FAFF5229-94A0-4AB6-A3E6-B48C44121019}" sibTransId="{79BE92E6-1939-41B3-9BA8-5A56B783D29B}"/>
    <dgm:cxn modelId="{E9D3B42F-91A3-4663-81F1-9E084F44ACB6}" srcId="{45BBB69E-BF4D-4211-BB2D-0C6C2C50A38E}" destId="{7858DD2A-46B8-4554-9C50-619D03E3E8A2}" srcOrd="1" destOrd="0" parTransId="{242947DB-81EA-4DF8-97E6-5855627EA90A}" sibTransId="{18700058-649E-41E3-A4B5-80950162B699}"/>
    <dgm:cxn modelId="{24B69D14-22C4-4B5F-958E-06F9FF004A9B}" type="presOf" srcId="{3776F35E-792B-4615-B051-B834AF8CAB34}" destId="{6CB78CF0-B6F5-4142-BE1F-1BBD461FF7A2}" srcOrd="0" destOrd="0" presId="urn:microsoft.com/office/officeart/2005/8/layout/hProcess7"/>
    <dgm:cxn modelId="{D1E57EF6-9370-4A73-B92B-9CE19B16E543}" type="presOf" srcId="{47B19704-8B75-4EC9-A0B7-517E6FD400B4}" destId="{5458CAD2-9EE7-458B-9350-8AC47D4E37A6}" srcOrd="1" destOrd="0" presId="urn:microsoft.com/office/officeart/2005/8/layout/hProcess7"/>
    <dgm:cxn modelId="{24BAF511-C639-4EFE-A44A-7BC3BC73018E}" type="presOf" srcId="{10B9D5C3-5A3C-432C-94CA-3F0C1CA03867}" destId="{9B775878-C2E6-4114-A017-7D510C1F3C1D}" srcOrd="0" destOrd="0" presId="urn:microsoft.com/office/officeart/2005/8/layout/hProcess7"/>
    <dgm:cxn modelId="{287DADAD-C95F-4F78-A328-E6F8A99B2171}" type="presOf" srcId="{7858DD2A-46B8-4554-9C50-619D03E3E8A2}" destId="{890ACE4A-CF2C-4C43-BFAB-26A6FCE15689}" srcOrd="0" destOrd="0" presId="urn:microsoft.com/office/officeart/2005/8/layout/hProcess7"/>
    <dgm:cxn modelId="{A6AFAF96-E4BE-438D-AB5B-2A9F0129CE3A}" type="presOf" srcId="{715490D6-9A51-4547-B206-A8EDDD70E852}" destId="{22534C52-D4FE-429E-BCB8-4595A5D8BB41}" srcOrd="0" destOrd="0" presId="urn:microsoft.com/office/officeart/2005/8/layout/hProcess7"/>
    <dgm:cxn modelId="{13AA1D8A-D102-443D-8A03-B707EADB4A9F}" type="presParOf" srcId="{6B8F19CC-F3DF-4FCA-90EC-315DDEC622A3}" destId="{5A9E9922-5757-458B-BE3C-2CA1A70679AB}" srcOrd="0" destOrd="0" presId="urn:microsoft.com/office/officeart/2005/8/layout/hProcess7"/>
    <dgm:cxn modelId="{D26AEBB8-46C3-488F-9DFD-CB8C8B9D1AD3}" type="presParOf" srcId="{5A9E9922-5757-458B-BE3C-2CA1A70679AB}" destId="{A2107906-29EF-49C2-95C6-BE6416F9E1EA}" srcOrd="0" destOrd="0" presId="urn:microsoft.com/office/officeart/2005/8/layout/hProcess7"/>
    <dgm:cxn modelId="{479C1F66-837A-4468-9CA4-99B79ABD28D1}" type="presParOf" srcId="{5A9E9922-5757-458B-BE3C-2CA1A70679AB}" destId="{F1F7EB47-A71F-4424-961A-E1222BDE03AE}" srcOrd="1" destOrd="0" presId="urn:microsoft.com/office/officeart/2005/8/layout/hProcess7"/>
    <dgm:cxn modelId="{0C28E70F-CB52-40E5-BBA7-0C6B9AFCC1BE}" type="presParOf" srcId="{5A9E9922-5757-458B-BE3C-2CA1A70679AB}" destId="{9B775878-C2E6-4114-A017-7D510C1F3C1D}" srcOrd="2" destOrd="0" presId="urn:microsoft.com/office/officeart/2005/8/layout/hProcess7"/>
    <dgm:cxn modelId="{D03DE14A-1B35-43D8-BF5B-FB922780DDBC}" type="presParOf" srcId="{6B8F19CC-F3DF-4FCA-90EC-315DDEC622A3}" destId="{AE7137CD-3CFA-4EFA-A9E3-619CF0A03C92}" srcOrd="1" destOrd="0" presId="urn:microsoft.com/office/officeart/2005/8/layout/hProcess7"/>
    <dgm:cxn modelId="{9752229E-695E-418A-BCC1-8382068D26D0}" type="presParOf" srcId="{6B8F19CC-F3DF-4FCA-90EC-315DDEC622A3}" destId="{77C94A5D-D71C-47BB-814D-586EACC6253B}" srcOrd="2" destOrd="0" presId="urn:microsoft.com/office/officeart/2005/8/layout/hProcess7"/>
    <dgm:cxn modelId="{8D19C62C-ED52-4A86-8A39-D93BF6ED424B}" type="presParOf" srcId="{77C94A5D-D71C-47BB-814D-586EACC6253B}" destId="{5306A3EB-43B7-4DE5-ABD4-530379CC11E8}" srcOrd="0" destOrd="0" presId="urn:microsoft.com/office/officeart/2005/8/layout/hProcess7"/>
    <dgm:cxn modelId="{1E2F2B50-31CF-4125-806B-9B556401B4F3}" type="presParOf" srcId="{77C94A5D-D71C-47BB-814D-586EACC6253B}" destId="{29C8D721-1D5A-44A4-97FD-546F3690DB6B}" srcOrd="1" destOrd="0" presId="urn:microsoft.com/office/officeart/2005/8/layout/hProcess7"/>
    <dgm:cxn modelId="{A15309F4-ED79-406B-A677-7F1C70035E94}" type="presParOf" srcId="{77C94A5D-D71C-47BB-814D-586EACC6253B}" destId="{00A18267-FCAE-4D36-84E6-F58EF2A4C261}" srcOrd="2" destOrd="0" presId="urn:microsoft.com/office/officeart/2005/8/layout/hProcess7"/>
    <dgm:cxn modelId="{358773AC-0547-49C9-9C22-A978729D9642}" type="presParOf" srcId="{6B8F19CC-F3DF-4FCA-90EC-315DDEC622A3}" destId="{08611A4C-CEEF-4E07-BE94-E716B49BAC48}" srcOrd="3" destOrd="0" presId="urn:microsoft.com/office/officeart/2005/8/layout/hProcess7"/>
    <dgm:cxn modelId="{161AFA86-C8C7-4DBB-A12E-A1FC0019CB92}" type="presParOf" srcId="{6B8F19CC-F3DF-4FCA-90EC-315DDEC622A3}" destId="{1AB0D260-FF77-41C2-AA9D-ADCAB7AEE180}" srcOrd="4" destOrd="0" presId="urn:microsoft.com/office/officeart/2005/8/layout/hProcess7"/>
    <dgm:cxn modelId="{08CAB635-B458-4CFD-B773-5B3C4E23E72F}" type="presParOf" srcId="{1AB0D260-FF77-41C2-AA9D-ADCAB7AEE180}" destId="{890ACE4A-CF2C-4C43-BFAB-26A6FCE15689}" srcOrd="0" destOrd="0" presId="urn:microsoft.com/office/officeart/2005/8/layout/hProcess7"/>
    <dgm:cxn modelId="{7C5BE591-53F0-46D4-90BB-00D467C11D07}" type="presParOf" srcId="{1AB0D260-FF77-41C2-AA9D-ADCAB7AEE180}" destId="{549B18F0-12A3-4E09-8D51-3E5D19172572}" srcOrd="1" destOrd="0" presId="urn:microsoft.com/office/officeart/2005/8/layout/hProcess7"/>
    <dgm:cxn modelId="{9E3FD7B5-7C91-4ECF-B0B0-BDF87E9D7445}" type="presParOf" srcId="{1AB0D260-FF77-41C2-AA9D-ADCAB7AEE180}" destId="{22534C52-D4FE-429E-BCB8-4595A5D8BB41}" srcOrd="2" destOrd="0" presId="urn:microsoft.com/office/officeart/2005/8/layout/hProcess7"/>
    <dgm:cxn modelId="{168187D1-7806-45A7-891A-81059A8A5C45}" type="presParOf" srcId="{6B8F19CC-F3DF-4FCA-90EC-315DDEC622A3}" destId="{05130910-C295-436D-8B5A-1194413D209E}" srcOrd="5" destOrd="0" presId="urn:microsoft.com/office/officeart/2005/8/layout/hProcess7"/>
    <dgm:cxn modelId="{3E367CEE-3F37-4D5D-801F-58CFEBC76273}" type="presParOf" srcId="{6B8F19CC-F3DF-4FCA-90EC-315DDEC622A3}" destId="{7E426A01-CB54-4569-A68B-07418737230C}" srcOrd="6" destOrd="0" presId="urn:microsoft.com/office/officeart/2005/8/layout/hProcess7"/>
    <dgm:cxn modelId="{F39DF4BA-F6AB-4EF1-9B4B-2B6F9E13EE93}" type="presParOf" srcId="{7E426A01-CB54-4569-A68B-07418737230C}" destId="{72FC8E11-5FE8-4276-904D-98427AC4052C}" srcOrd="0" destOrd="0" presId="urn:microsoft.com/office/officeart/2005/8/layout/hProcess7"/>
    <dgm:cxn modelId="{F737EC6F-3A79-44D0-BC6F-8AD2BA0C6A5D}" type="presParOf" srcId="{7E426A01-CB54-4569-A68B-07418737230C}" destId="{6719EABF-F2AB-4E72-8450-D4A1FCC7A0FC}" srcOrd="1" destOrd="0" presId="urn:microsoft.com/office/officeart/2005/8/layout/hProcess7"/>
    <dgm:cxn modelId="{D941F085-7951-4223-808D-E9AF74015972}" type="presParOf" srcId="{7E426A01-CB54-4569-A68B-07418737230C}" destId="{50A378C4-EA13-4F63-870A-DC10FB6DBD79}" srcOrd="2" destOrd="0" presId="urn:microsoft.com/office/officeart/2005/8/layout/hProcess7"/>
    <dgm:cxn modelId="{B8226105-9D52-4FA4-BE7F-C5BEDE1763A1}" type="presParOf" srcId="{6B8F19CC-F3DF-4FCA-90EC-315DDEC622A3}" destId="{A996E5BE-4F48-4128-80BF-333638ACCE92}" srcOrd="7" destOrd="0" presId="urn:microsoft.com/office/officeart/2005/8/layout/hProcess7"/>
    <dgm:cxn modelId="{45A63F81-2F05-4871-B78B-52650C99C976}" type="presParOf" srcId="{6B8F19CC-F3DF-4FCA-90EC-315DDEC622A3}" destId="{FD2AB289-07BD-4AAB-8485-E954B759090B}" srcOrd="8" destOrd="0" presId="urn:microsoft.com/office/officeart/2005/8/layout/hProcess7"/>
    <dgm:cxn modelId="{5BB04739-8856-4771-A0D6-A2A33422FAE6}" type="presParOf" srcId="{FD2AB289-07BD-4AAB-8485-E954B759090B}" destId="{B440D220-D401-4B08-9040-B69D7F892D3B}" srcOrd="0" destOrd="0" presId="urn:microsoft.com/office/officeart/2005/8/layout/hProcess7"/>
    <dgm:cxn modelId="{B66E7A2F-100A-45CC-A125-4A31F523D2FD}" type="presParOf" srcId="{FD2AB289-07BD-4AAB-8485-E954B759090B}" destId="{5458CAD2-9EE7-458B-9350-8AC47D4E37A6}" srcOrd="1" destOrd="0" presId="urn:microsoft.com/office/officeart/2005/8/layout/hProcess7"/>
    <dgm:cxn modelId="{1F60AA6D-FB94-42A6-90AA-A9D8554E0896}" type="presParOf" srcId="{FD2AB289-07BD-4AAB-8485-E954B759090B}" destId="{6CB78CF0-B6F5-4142-BE1F-1BBD461FF7A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7C520-6CFE-4B86-9558-87CD38D3FDC1}">
      <dsp:nvSpPr>
        <dsp:cNvPr id="0" name=""/>
        <dsp:cNvSpPr/>
      </dsp:nvSpPr>
      <dsp:spPr>
        <a:xfrm>
          <a:off x="0" y="4000032"/>
          <a:ext cx="8153400" cy="875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Rewards</a:t>
          </a:r>
          <a:endParaRPr lang="en-US" sz="3100" b="1" kern="1200" dirty="0"/>
        </a:p>
      </dsp:txBody>
      <dsp:txXfrm>
        <a:off x="0" y="4000032"/>
        <a:ext cx="8153400" cy="875109"/>
      </dsp:txXfrm>
    </dsp:sp>
    <dsp:sp modelId="{07FB9C00-13A9-4620-AEC1-FD8C6CDE2B80}">
      <dsp:nvSpPr>
        <dsp:cNvPr id="0" name=""/>
        <dsp:cNvSpPr/>
      </dsp:nvSpPr>
      <dsp:spPr>
        <a:xfrm rot="10800000">
          <a:off x="0" y="2667241"/>
          <a:ext cx="8153400" cy="13459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Competitive Advantage</a:t>
          </a:r>
          <a:endParaRPr lang="en-US" sz="3100" b="1" kern="1200" dirty="0"/>
        </a:p>
      </dsp:txBody>
      <dsp:txXfrm rot="10800000">
        <a:off x="0" y="2667241"/>
        <a:ext cx="8153400" cy="1345918"/>
      </dsp:txXfrm>
    </dsp:sp>
    <dsp:sp modelId="{598DD1FA-68EF-4616-BBEF-B05658D468D3}">
      <dsp:nvSpPr>
        <dsp:cNvPr id="0" name=""/>
        <dsp:cNvSpPr/>
      </dsp:nvSpPr>
      <dsp:spPr>
        <a:xfrm rot="10800000">
          <a:off x="0" y="1334449"/>
          <a:ext cx="8153400" cy="134591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Consumer Demand</a:t>
          </a:r>
          <a:endParaRPr lang="en-US" sz="3100" b="1" kern="1200" dirty="0"/>
        </a:p>
      </dsp:txBody>
      <dsp:txXfrm rot="10800000">
        <a:off x="0" y="1334449"/>
        <a:ext cx="8153400" cy="1345918"/>
      </dsp:txXfrm>
    </dsp:sp>
    <dsp:sp modelId="{6354FC86-F79F-4D9C-925F-51DF067A69C2}">
      <dsp:nvSpPr>
        <dsp:cNvPr id="0" name=""/>
        <dsp:cNvSpPr/>
      </dsp:nvSpPr>
      <dsp:spPr>
        <a:xfrm rot="10800000">
          <a:off x="0" y="2"/>
          <a:ext cx="8153400" cy="134591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Growth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 rot="10800000">
        <a:off x="0" y="2"/>
        <a:ext cx="8153400" cy="13459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07906-29EF-49C2-95C6-BE6416F9E1EA}">
      <dsp:nvSpPr>
        <dsp:cNvPr id="0" name=""/>
        <dsp:cNvSpPr/>
      </dsp:nvSpPr>
      <dsp:spPr>
        <a:xfrm>
          <a:off x="4" y="839301"/>
          <a:ext cx="1985367" cy="14297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6200000">
        <a:off x="-387656" y="1226962"/>
        <a:ext cx="1172395" cy="397073"/>
      </dsp:txXfrm>
    </dsp:sp>
    <dsp:sp modelId="{9B775878-C2E6-4114-A017-7D510C1F3C1D}">
      <dsp:nvSpPr>
        <dsp:cNvPr id="0" name=""/>
        <dsp:cNvSpPr/>
      </dsp:nvSpPr>
      <dsp:spPr>
        <a:xfrm>
          <a:off x="397078" y="839301"/>
          <a:ext cx="1479098" cy="14297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Walking Their Talk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(26%)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>
            <a:solidFill>
              <a:schemeClr val="tx1"/>
            </a:solidFill>
          </a:endParaRPr>
        </a:p>
      </dsp:txBody>
      <dsp:txXfrm>
        <a:off x="397078" y="839301"/>
        <a:ext cx="1479098" cy="1429750"/>
      </dsp:txXfrm>
    </dsp:sp>
    <dsp:sp modelId="{890ACE4A-CF2C-4C43-BFAB-26A6FCE15689}">
      <dsp:nvSpPr>
        <dsp:cNvPr id="0" name=""/>
        <dsp:cNvSpPr/>
      </dsp:nvSpPr>
      <dsp:spPr>
        <a:xfrm>
          <a:off x="2057401" y="813905"/>
          <a:ext cx="1985367" cy="14761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 rot="16200000">
        <a:off x="1650712" y="1220594"/>
        <a:ext cx="1210451" cy="397073"/>
      </dsp:txXfrm>
    </dsp:sp>
    <dsp:sp modelId="{29C8D721-1D5A-44A4-97FD-546F3690DB6B}">
      <dsp:nvSpPr>
        <dsp:cNvPr id="0" name=""/>
        <dsp:cNvSpPr/>
      </dsp:nvSpPr>
      <dsp:spPr>
        <a:xfrm rot="5400000">
          <a:off x="1878884" y="1854916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34C52-D4FE-429E-BCB8-4595A5D8BB41}">
      <dsp:nvSpPr>
        <dsp:cNvPr id="0" name=""/>
        <dsp:cNvSpPr/>
      </dsp:nvSpPr>
      <dsp:spPr>
        <a:xfrm>
          <a:off x="2454474" y="813905"/>
          <a:ext cx="1479098" cy="14761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Looking for Help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(39%)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FFFF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>
            <a:solidFill>
              <a:schemeClr val="tx1"/>
            </a:solidFill>
          </a:endParaRPr>
        </a:p>
      </dsp:txBody>
      <dsp:txXfrm>
        <a:off x="2454474" y="813905"/>
        <a:ext cx="1479098" cy="1476160"/>
      </dsp:txXfrm>
    </dsp:sp>
    <dsp:sp modelId="{B440D220-D401-4B08-9040-B69D7F892D3B}">
      <dsp:nvSpPr>
        <dsp:cNvPr id="0" name=""/>
        <dsp:cNvSpPr/>
      </dsp:nvSpPr>
      <dsp:spPr>
        <a:xfrm>
          <a:off x="4110171" y="841874"/>
          <a:ext cx="1985367" cy="14658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6200000">
        <a:off x="3707712" y="1244334"/>
        <a:ext cx="1201992" cy="397073"/>
      </dsp:txXfrm>
    </dsp:sp>
    <dsp:sp modelId="{6719EABF-F2AB-4E72-8450-D4A1FCC7A0FC}">
      <dsp:nvSpPr>
        <dsp:cNvPr id="0" name=""/>
        <dsp:cNvSpPr/>
      </dsp:nvSpPr>
      <dsp:spPr>
        <a:xfrm rot="5400000">
          <a:off x="3936285" y="1854916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8CF0-B6F5-4142-BE1F-1BBD461FF7A2}">
      <dsp:nvSpPr>
        <dsp:cNvPr id="0" name=""/>
        <dsp:cNvSpPr/>
      </dsp:nvSpPr>
      <dsp:spPr>
        <a:xfrm>
          <a:off x="4507244" y="841874"/>
          <a:ext cx="1479098" cy="14658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“Later”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(35%)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chemeClr val="bg1"/>
            </a:solidFill>
          </a:endParaRPr>
        </a:p>
      </dsp:txBody>
      <dsp:txXfrm>
        <a:off x="4507244" y="841874"/>
        <a:ext cx="1479098" cy="146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FD687-2374-4C52-ADDD-841367BCD268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5979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87EF-695A-4CB3-8800-9DD3CCD6CF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9AE5-4CB0-491E-B228-EE8D2CC0256B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99665"/>
            <a:ext cx="548640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97758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5A3F-F27E-49BA-85D3-ECBC0C69D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2B6F9-5AB3-4D9B-8394-FB4A1F0E161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E6E4E-87E6-4702-82F6-9B6F2109CB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772400" cy="5516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343400"/>
            <a:ext cx="6400800" cy="1828800"/>
          </a:xfrm>
          <a:effectLst/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en-US" dirty="0" smtClean="0"/>
              <a:t> </a:t>
            </a:r>
            <a:endParaRPr lang="en-US" sz="2800" u="sng" dirty="0" smtClean="0">
              <a:latin typeface="+mj-lt"/>
            </a:endParaRPr>
          </a:p>
          <a:p>
            <a:pPr lvl="1"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Hank Cardello</a:t>
            </a:r>
          </a:p>
          <a:p>
            <a:r>
              <a:rPr lang="en-US" dirty="0" smtClean="0"/>
              <a:t>April 5,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00400"/>
            <a:ext cx="8382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Driving Food Marketers to Accelerate Progress on Childhood Obesity 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74410" cy="24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6000"/>
            <a:ext cx="30479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Need to Understand Consumers As Well As Marketers Do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553200" cy="3886200"/>
          </a:xfrm>
        </p:spPr>
        <p:txBody>
          <a:bodyPr/>
          <a:lstStyle/>
          <a:p>
            <a:pPr marL="514350" indent="-514350" algn="ctr">
              <a:buClr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Substantial gap in understanding different consumer behaviors relative to healthier eating &amp; obesity</a:t>
            </a:r>
          </a:p>
          <a:p>
            <a:pPr marL="514350" indent="-514350">
              <a:buClrTx/>
              <a:buNone/>
            </a:pPr>
            <a:endParaRPr lang="en-US" sz="28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715000"/>
            <a:ext cx="1490663" cy="9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3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638800"/>
            <a:ext cx="1371600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6" name="AutoShape 6" descr="data:image/jpg;base64,/9j/4AAQSkZJRgABAQAAAQABAAD/2wCEAAkGBhQSERQUExQWFRUWGRoYFRgYFxYWFxoYFxwWGBgXGBgYHCYeGBkkGRcXHy8gJCcpLC0sFx4yNTAqNSYrLCkBCQoKDgwOGg8PGiwkHyQsLCwsLCwuLCwsLCwsLCwsLCopLC4sLCwsLCwsLCwsLCwsLCksLCwsKSwsLCwsLCwpLP/AABEIAMIBBAMBIgACEQEDEQH/xAAcAAACAgMBAQAAAAAAAAAAAAAFBgQHAAIDAQj/xABFEAACAQIDBQUEBggFBAIDAAABAhEAAwQSIQUGMUFREyJhcYEykaGxBxQjQnLBJDNSgrLR4fBDYnOSohWDwvE0szV0w//EABkBAAMBAQEAAAAAAAAAAAAAAAECAwQABf/EADIRAAIBBAEBBAgFBQAAAAAAAAABAgMRITESQQQTUXEiMmGBkbHB8CMzQqHRBRQ0UuH/2gAMAwEAAhEDEQA/AFlcYimPabwqbexWZFywOIMD1HzoTa3nS1euoMPZxNprrtlMt3dQuS5Er19npUbFm7eYkKmHQkHs0LMBHOWJM+RA8KZ2XUVJvoc9qMQ0MY8zUK1tHKe7LHoBINSxstAZaXPVia6dmBoqgHwGvwqbkiqgyRhsSHHDK3McT/UfGuyvFQV2dcJ0Rp8AZHu4VPB07+jDUg9318P6UhQ6A6+Nd02tetjuOR4iJ/pUY2COseIqJjMQy8Ijr+RFA65vibzO2ZpZiZzMxMen3vKoj2u8RIOpIPIzrUvCXQ/daM3KOf8AI15fwpBmjcFiKlvMY66Hz4BvMEgHrIPOmbcraptXDYuTlZoWfu3Onk3DzjrQ3YeyzevqqmDBaeXdHw4x60cxu597OrhVJHtAMJPDUTH9gVzaeGAdVWtwtctnljbUuCG5g+HP141JIqVjjULWwWagYPbtm6720bv2zDgggg+uh4cqm3cWLaO86hGyxxzRpHjxprATvoH7V3gtWHyd+5cHtLbAbKejMTGbwE1xt712e6GFy2WMAOnXxBIqPgeyNtszIuUSVUaiOMClva+W4OzU6nUazHHiYjlyJrk0y7o2W8lio4I0qNtXW3+8vzpW2dvX2eHti4rZ57MsI9rUK2vEECaHXtpPc2iqH2bbGNSSSV1mTEdAK4rRou6k/FEPdTa62D3gzZ7hVQsTOnU8NRRsb0XnuXgvcRNFcjulhM+0IIkcZ+egSxs4W8ThTmzIQ0EcM/eJPxHuHSoVgG5iLvaszi3nMHWApOgB04Cga6kIxbk1fIb2LtAvZDNMtcKmTP3ZEaaDThXDDpFvFrzFsx6MP6VK7MPYRrHDOlxc0J7DZXmTA4Gom0XyXLvR7bD3jT4qKtDKPP7X6yl4r5HPYX6u7/pt8jXu7Z/Srfmf4WrXYB7lz8DfI17u9/8AJtfi/I08tGOOxzca1w2ralAfGPQ1JuDWsxiTabyn3a1CLsyr0VziVhx6j3UZxx+xTz/I0P2tbhz5z7xU7FH7BfMfnWogSN3Drc8h8zTBYpd3b9t/w/nTDYrNPZaOgih0rK8WvaQYq76tk4ACvUtM3KB1OlFUwkiWYeQgkTp3p0TXTUz4U77H+i282t1xYHRYuXf9x7qek+VUSbGckhEw+xBxuMqL1uHIPRdXb0FGsFgbHZu9m3fxK2wTce2vZWlyjMZY6nTXXXwpe2zhVR2tEE3bb4gOzSSy5V7OZ0kEPw6047nXymwsZEd57qmehsrMeOlPxtsm6ngDW+kO4QlizZt2UbL1PGO8csEnnQna+Dv4kgXLoAgjupyJ11LcTQ7BJ9tY/wC3+VNj2O8KSTto5ZJmCw4Cgchp7qhb17OR7SSNe0HACcoBNw+MW1ZvMCjWFtVmItqLga4QEW2414SxUN65BAHOTUxyE+5tgyVDJ+E6e4g1HvbkTqt2eUMpHGP2TE6cYpj2fbItWw3EKoM8ZyiZ8alAV12C4C3c3a+rl2ZgzMABEwBx58STHuFbbZ3ntYac0kgAsBEhS2TNryzaeMGOFGnuARqATwBIE+Q51Xu9V5bLG4FzXr7W2tKwnKttAod1PEh2chTpME+zVIRvdslUm1aw94LGLdQOhlSJBrTEbRt5mtZ17TKTknvQdJjpNIuI2pcwa9sXLXDbQsh9hmBUMzRHeOcREey01umY7QS8xyq9q0OJ9sknsx1Mo09IJNMqeRHVwbbtYiXxDW7ed3vXDcYtlVEDEIswczHVoA4ESeFd8FiDY2ilgt9je1UEkhGbMNOgDTQzc+9cui4tsi2rMWKoIyyABDmSSQJJn50V2nupf7WxdDBlsyzFyS3EEAad7hOtGU1o6lTlyTPAow2Q3We77VuF11jKQoMZV58NeNcrW01VGttbKuQcsmeGpnlPHkKELtcl0vlfv5lDa2y2mdSDoRPI+FFN4t5WvKLt1raFVi3aVgePgAAJ8OnGoqNz03NrAFxN8m0ogQt9TOk94THjwNTl02o/4p/4rQGziCtvMwntGDrrEZOB+NNGxMfhXurdu3Ct4znDKxBheIyLlCwP50zi+hSFeMYWeyFhpa0bYntbV1mtQCeDEieWUyRRFdlNfVnW2LVy5pdIljHPLOgmNTxpk/6lhAq3WuKkgQGVlYA6juZZAPLrRLZeIsXQTZdXA45eXmDqKRqROfapPRA2Nsjs7YQCFHAfmepPWlbe7CZXjzHv1HzqyVSKTd/LIkHmQCP3TB+BFUp7MU3fIr7vNo34G+RrbYB/SbP4h+dctitBfpDD3zGlb7EP6RZ/GtWlomtj1dGtSLa6Qa43RrXe3WUsV7te2ZIPEFl92o+BrS3ic9noBFE957GW6/Q5W9+hoRg0+xPPX/yrWndEGgpu2ftG/D+Ypjs8aWd3W+1P4T8xTLaOtZ57Kx0EU4VlaKdKykGJXZW8TsF+zRVdF74VQPtLRBLHxI7371PG7+P7bC2LszntqT5wJ+M0rWcOMNtK/hjpZxyM9voLnezqPMlj+8goLu9tRxhFw4dl7G5ctuAYJGcFdRrEMRA6VqIN2Fr6R8EE2jeIiGVm06lCCPORXu7F1v8Ap2KSTl+0bLpGbswJ68BW2+1iAjDT2k9CJ/M1pu0P0DF/hufwUsjloAbOX7ex/wBv8qb8eGVSyAFhqAxIGniBSpsz/wCRh/O38hTvi7Y+8JXmDwI5g+lTnsrHRXeM3vxIuNcQuiHQA6oJGgmI5T40y7m78NfdbNxQWJPfBA01IkczpQm7tANbvWrDNcfEXGuNmsoqKDw1LEtACxI0gxAJFd9g4C/hoz4e1fCksspluKTzW4vjrB00HCmlxWB1CTykOl7eJExQw5VsxXOG0y8csRxmazbu8i4ZC2UuRHdBgwWC6aHWTwpfxaLeYXW1kodVK6W0xLgFTMfaESOoqHc2kLL3brqWRAqW2bi120crECZOoIn/ACDrR7tbZm5yb4ok70YrtvquIT2LbO7T92EUgmOehAHMmodiz220HZ57qWRbJ+6DbVjPIRJJ9a02ZuvisSsluxtkd22vIfz1561H3gt4rAg5mF224KZiO/BEZSRqNJigpRfolHRmlyPMfiBi8RZXhbKG74kB3VAfAL8zW5vTfwAzExduhhyDuQ8eguqvoa12VshsTZW9hiCyW2s5WIBVmJMt5BmIga6eNH9m/R1iLuIS5GS0rM8tM53OZmGmo0AAjgonnXSqxhmTIqlJ4QB3M7VLiLbkILYe+coIzXCzW1JPA5I9xq08odCOoodtgWMHYbDWAWuXGz3GBhy+muYcCIAEaKoipOwMMyWUQ6kCP6flWSFbvZOyx0NSg4JPqLl7cuzZw7i4ztbt57pOi6BZgjUEAAx5mq9weyEPfc9wQTJGmgMGNDTpvJt761dxNlHCYfD2LzO0wHuAZBLD7vaOoA5kT0hMtYm02FZZm73QFGo7pHeJGhAUE+ZrRxaRVT5O8jTaOKFx5XRAAqD/ACj8zxrhYulWkaEc6jW7Ma/LSpCrFXWESvfJ0u32dmZ2LFtWJMkk8SfGu2z8e9m4ty2crrqD8weoI4io1xvy+f8AWszSaIC8ti7TXEWEupwYajjlYe0p8j+XWg+/OFzWkb9lsp8nBHzilr6MNrZbr2GOlwZkHLOnH1KT/tFPW38MHw10ExClpiYK94GOfDhULcZAZU+CH23p/SpGyD+kWfxr8xQ7ZmLJvgIGuSYlgEEEyTlE8qnbNMX7X+ov8Qqr0TRYd/jXa3wrhe412tcKzFhO+kW4QbKhLZzBtWXMRBHszw40E2Zs1ltM7Mx7sBfujvLwFMW/ad6x+981qOE/RX8v/Ja0w0Slsjbvn7b90/lTNaOtKmxr6rdBYgCDqdOVEsTvVZt82Y/5R+ZgVKeykIt6GhDpWUlN9If7NnTxfX4LWUlindSLg+kPZjPhhetaXsKwvIecL7Y8Rl70cygpA2dj1fF3mTRb4W8o6Envr5hiV/dqyt096rePs5hAcCLicYJ5jqp/pVR7Z2acBjrlrvKgW4bR6o6tkAPOGyqfEHrrpM1r4N96MYHdrcEZVLa6SR2Z0HkW8613cP6FjB/kf+CK121sI4XFW7TEsoTJnP3j2VvOfRnrNgCMLjR0tv8AKlYZJJ2QJ2SP0nD+dv5CnnH2C4KjmCPgaSNkD9Jw/nb+Qqx8Ps97rhUWes+yB1Y8hU57HiKm6+6rW7oW5GYa6ag/yI6U43MSmW4oUxaUljkYagAmJ9riOAipuL2FeDo6DOoJVwAAw6MJbvJp4EePKPtvaZRbh7MiFjQoCSAZBDc9Rx6VnlGV/SPQhKMkuAh7Q2nblbYku5dlEEd0rc6gGZbnS/jr74nFWk4gtIQdBLnTh1o5tfGI11LwIzKMpAmFEauWyx7XQ8DNBNgXMu0rXaEhu8smOJUnyiBy6itCl6GPAxd3+Jnqyz9g4x7duGtFSRpMMeMDVeR99Ku/rG5hr2ZXGX9pQBM8UIOo89aPi6WS81xyCpgDKxzAHQrFwZvKNKXt8NqgWrTYg90lc4ALEiZgjmSI49dazRvdM3SS4sXfo12zcw95uziXWCGjiDpp11qzbt/F3R3rxUHkgCfEa/Gqm3UxI+vAlcoZnJA1gEMwGmmmgq8bCDKPIVSrSjKV2YIysgRgdgKhniep1NBfpB3lbDKuHtSr3FzO44qhJXKvRjBk8hw4yHDHXzbtO4UsVVmCgSSQCQAOflVE7V21cxN1rtw5mPyHARyiqUoJHN3IEtDKGIVoDAcGCkMoPgCAY6gV1tLA869UTrXVVrQA8yVh0rblXO41cccbw4ecfEH8q2Qfn+Va3uR8R+dbp/fzoHEnB4trNxbi+0jBh6ax68PWrrxtwPYcjg1tiPJlJHwNUYx1qytgbzKcFatkMXCG2eEaSo1/Dlqc+gVFy0K+6eHGdT41HwZi9b/1F/iFT91faHn/ACoPcPfP4vzqj0RWyyMdjUQnM6r5kT7uNCcRvzh0EDO5/wAqwPe0Us4g8aBXeJrNY9KNBdRo2tt362qNkyBHKgTmJkKZOgqdH6Lc/D+YpawB+xP+qP4f6Uy2z+j3PwmtMNGCulGbSFp6H47lU3G3wiFjy/nQHEbULeyv5/Kkki9KaUcnea8qELtw8vgPzrKXiynfRHnY+1b2zsSrqeGv+V0Jg+nAEfdMcop1+kbalnE2MNjLTA5TovOON1SP8vcP/ulnE4Zb1vKdDxVuOVuE+IjQjmCaEbNxHZl7VxRDBk11yOY4Hoe75gg08JckZZw4sY97dp/WDZug6OcWyH/IHVE/42xXPZdwdnjx+1YLj1BJ+JoGcYzC0jQOxtvbUDpGaT4ksZ8qk4fE5UY/tWb1o/7Sy/8AjReRJbNdjD9Iw/nb+Qq592HBR055gT5R8tD76qPdrAl7lu6SFS3kLHqYkIo+8xjhyGpirX3dYMjuqgagDm0QSZPjpoABU7rmkPwbg2FNtOww7BWK5sq5h7ShmAJU8jlmDyMUh7VsNZXs7ZPZOCD3jKEalsxMkQDIOp5EGn/aGC7W0bZJEwARoQQZVhPQgH4UqbRwbZcrRntnjGh6MB0PT0qda90+hWglJNdSHuHusWAxF1MqkfZqw1afvEHgvQHj5cYe8e62Ht3u1VApVlMDQajK2UcBoSYFO+z9q2kwdt2fQLlM6tmXQoBzIOnlFJO2Nr57xZxOcHJbALkAAchxPjSTSjGyLU25zuzXF4LEIkWbiFWiMy94T0YcR5/Gqo3xxB+tG2z5+y0Y8i/EgDoNPjVt7Ms3zbbMFUH2VZWzDTiSG0np4GlDaX0ZviLzGz3brEmfuGRxaTIgTqJ8qSi7SyUr3lHAu7lAfWrZMmSJjzn8vlV64Yd0eVU/s/dPE4HHdldEqQFW4uqGSCD1VgCTB1kc4q38M4yKfAfDQ/KtM8mBKx0vMwUlFDMASqkwGYcFJ5SdJr59xuJW5euXAmTO7tlHBQzE5fQmPSrv23t23YsuxuBTBCkcQxBiI51Q7Aa68f7mnphaOtkxI6H4HhXadajo+oPXQ+YrsDVDjryNR7rcK7rwrjeGnkaATjiW7hPSDXK1fLnovhz8JrrceVYcwK42sOcxMt6yfdHKuASRTLuvc0jo4+MfyNLABB119BUnZKObqkOVXtFkCdYYdOXEUslcpTnwdxk3X9oef8qDYow7eDH4E0a3c9s/i/lQbHj7Rx/nYfE070ZVsg4jeIHREJ8z+QqC124x4R/fjXTHYYW8RkE5RHyFS7OFzaAqPxOqj/kalZI1OtNnfZKsLL5jP2ifwvTXh/1Fz8DfI0r4G0Vt3dQe/b4EEcLvMUz4P9U/4W/hNVjoyzbbyK2PHcb++YoI9HMYe43lSxiMcVJAFBjIlRXlDjj38PdWUAlkbFx4uLEyRpPCfGt9u4DMvarxUd+OJQSZ8Sup8QWFQcJcW3YT7K52yt32JTIbcRlAnNI05cvKj2FxgkDvA/5kYDykiKg/RlgvF842YCQhgHA7wBVzymIB8QRXR8POHJ5Zyp6aqCPz91c79o4a8VAHZuO7MxkJ1GnNDoPArTBsjChsDjAwBKglZAMME0YTz/nVm+qM7VsHTd5TcsW5PAmAAP2UJJ9Moq1d3Nm2rdkG3DZwCzA6ExEDwBkR51Um5t7Kwtk8VBE+KifkKt7dPDG3hwDGrM3oxkT4xUYr8Vmmb/BQRuW9AAfChW8Oyyym4urry/aH7M9en9aMWzwn++NbMgPEVeSTVmZotxd0VXbtteuFLNslzx4jLyOadF/pTKNzTZs5k+0vmM56jTurPIcfHWmpcMBoQIniNDPGdKxzB01iJH986kqMbWLS7RJu4t3dkNxynT0ohszZwt6mC7aeQ6D8z4UXDAgEcDqPWgG8ePKBUT2rk6/soAMzeeoA8WB5Uipxhkd1JVPRFbenGT2txf2u6fAGAfWJqPexkKWd+6BJJOkdahb04jLbCjwj3iBSLtjbd25KO6lZEhQAsjqeJ19KWjeV37TVOUaePYabb25cvu2Zj2eaUQaADgCepjr1oLdnhJ+f9a3umKjh2ZsqiT8B4k1r0YZNt3Z2wqwGB5GfeP6VIU15cs5SBxPEnqeHuEV6oogOqmud3ga2R9Iry4NDQCR2WfURUkOAKjo0kRHUeldHsjmAT46/OuAa3NT51PwTRct/iX+IUHuXouALwHH141Kt48KwI/uKDA8jXsD9Y34qDbS/W3Pxt/Eal7F3gRDLA6+BMnh86j7YANxnXVXJZT56+/WmvcnxaB28Cxij+78q4zUrekRif3UoaGNTY6DGzj9ld/Fb/wD6U0bP/Vt+FvkaUtiexe/7fzf+dOGzPYPkfkapHROWxTxn6tvKlTGLqT5U2YwfZt+E/KlnFL3D6fMUGMtGYbYd+4odLLsp4EKSDy09ayrL3Gc/UbP738bVldYW5t9XEVx2ckEqzEZeEnkdQfHp6VGxOEdVJksR90M8men2lb7MsgOCyAF1mGEkQSIMk/OsvQ3dbEa9s1yLudl7pzW++CSeYidJWR4mOlNm4+9uGSx2eKNsKpEMw1ZH7rDQSYnMPCajXb9q2suUXpOUe4cT6UrpsxsRfdcMpfXONCgVW1JYvAVZkSYGlWg74I1FYYtjYci7imw69tatWu7cGgGQo6atEFghEcdTppVh7obSuew7qy3FDIBPdce0gP3lPETrp46Dvo42EuFFwXrlsvcYIoViylcraagAsZPoBUXH2hhMU1iYQ9+0ZiFckiD4MCPQUtW8HyDRSqJw+BZI5f3yrdn1oNsfbee0ucgvAkiBmPgJ0J9x5dBwxm8RJCohEkDvAzPHgNB758KdzSVyapybcUG8Vmy6HLqATAOhMc/OuOXIrCSZkljxnx6f+qGHal5gQQo8daF47e5h9mRbk6fe18taXvYjdxNhlL/ZqNdIHyBHprS9itpLcLvOg7qnwX2if3p91DcdvKz90uozaZVieAGWTJ5DSlnaG1Ce7b5nKQDqeUcajOXPCNNOHDMmjNv2TePtFV5aHX+lJ20LIGZWgFefLw9KsvA4T6wLZzmCpCWshVna2O0aHJhTkPSCY4VXrbE7a9dOc5M5yi73Mq8FDAcWgctONVpeirCVmm7i92bsjMoOQEBm5SZgT18Km4VQqiNJ4+NMmI2HcXA3k7hyXBchXSMgCyV114zA5a0vW9hXz/hn1Kj5mrcZS0mZnJLbNcdd1SNe4PiWP51oLoI0qW27d8kHINABqy8hHWvF3Xv/ALI9WXj6VVUalvVYvew8UcLQrzEjunx/OK2sYdmPIT1ZR7p1rbD4ZrxKLy+9rAPLzqTwVWcI44eyCSTw/lWmKuxrMCnLfHZOCwuDw7WGuvdgC9oSJyiSwgBDm0AFIuU3WmO6OA6mgmmc1Y4K3Mcz6x/WvFugHhw4j8o58qx7kGI6+lWDuTujauKtx9dPmONJOajsMIObwIl0AsSoYDlOho5u66uCjiZ6H3HwM/CnDeTdZFtkW14Dunmf50ibKzWrskEAmJ4A9R0kTNJGaksDzpuDz1O29o+3H4F/OhSjSjG9gm5bfqg+BP5UHFUJWsEtieze8k/iP86cNkHu+n5Un7GOl38K/wAa+PjTdsc93++lUjojPYr4r2G/CflS7iB9m398xTDf9k+R+VAL47jeVB7GWiwtwIOBt+Bcf82rKWd2L2WwNJ7zcyI1iPhPrWULk2WZvHgVsWbSaLLsY0HAASepNLlzS7bPhHvzfypu+kXY3bYW4eLWwrr+7mLgeak133IwFhU7bEKjl7lu1azAOQWLAGD7MtOvHu+/NBXNrlbIAsbuW8ZKNOcrFsgiRJGYidJEAzy1qwtmbl2bVi3a9lVGqpAzH9p2ibjcdT1rTeDd1zcTEYZQHSCy+xmjgRymND1FdNtbUurbbs1bOw7hOUhJyzOuh1IEdJq13FCxgq0kk0r+JIx+As2rdxwhXIrNmkxIXnJ4aClHZW7F7Hgm9cQW7YyW8qSxJgsZJlBw0B4zRPCdjiLZOJxGQgxDXVEkcyrHh/Wi+zNr4PD2xb+s2dJ4OuskkmJPWujGpPLTsdV7qi3FSV0Q8BuCLTAi/cAHBVgCeRgkj0oPtPa92ximTEksgAykKdF45hEgA8/ERTpc2/hxa7XtVNuJzAzoNJAGppa29vGl4ZbWEfEAj2sl5CNZgHsifcab+3lJWSJrtUYPlJ3NcLffGNlskC3964DIE8p5n/KPU0PublWQ90FnUh9XhD7S50cypOus+WkUNS5i1dhYw7WQWE28ty4od+BIuKBqRJ8uIqJjvrrvnvOxZsxGlpFi0GJGUPBy8QT1I508ezOKy18ULPtXJ4vbyZJxG5UjMl9GzMeSqZGYgieo1k+FLbW2W4c+i+0ADMxKsxI+6GLaDjk4xTOLGM9k3EEZJGW0zd4DIdLTEGANJ9/ODiNg3XvLbyMWFsrmS22WFgakBQGPaesE0e5S6oHft9GN2w2VMFaxFxT2lm22ILKoDFXY5pAIBLomp8J80zfnYVuxiGKD7LEp2lshiAYhioEHgQPRxVj293MQFKnFWwpRbZC2B7CgqF71w6Qx99Cbm4zXcNbS5euTaJNu3FmFIJBhoJ1WYluYnhFFRSypL9/4Ec29xf7fyV3sPCWWUXCNVItaFjPaEW1HAcrkcOmtCMdtbvsqsRBji5MjQ8Y5022N21TD3Cb9pSne7rygy3MoYi2h+7l8jULaWybCsSMQAGVmEW7znS6iEyVEkHOvHnPKqd4/939+9C2bfqr79zAYxkYd7jFmnuCCxIPGYmZ0OvTzrnfxU9opQ+zbtcCe9zcE8R3NTpx4maYruxsMy3vtL5y4vslyWlUqXbs1ty12WQFhrpqOdR8DYwrXEhb7Z8dAl7SgZMrFYCt9lFz2dJjlQ5p7bf35sbi+iS+/ca7GCqmMxFtFQ2gchhA2d4toyqBJUAuQ3Mnw1kbJwypaWIMCSerHiT41pjL1tNiXbttGQXsV95w7GCs6hFAXuHSOuutBNm4sMAy3AssBBPAnU6eC6z4Vlq50bezO29hDeq6OzyHUsQB5A5j6QPjSxlpp23sFmt4e7Pt5pJJ0BgpoOoBPr4VAXYyr7RkmI5D+dGjG8cC9oqJSyJ+NSHNWjudbumwjI4CKASIJOseQAjzPGq/2wma6SOAhRHCB/wC6Jbp7wtazWSWCtqGUZsvgwj2f50leDawd2ea5ZLOvbHRmuMbhJGsSCPIwOXnVZ7x7URQbKjvi6XY65YynKNeuYnQaetOe0do2lsI4uBmiFRbmdmY6A5VgAelV1jsBdF1nuLqxzHSYHDh4aVGnHOTTWdo4J+0gHsqe8W05A6GefThQZBP9/wAjR3thbszlzcQDxHnHgdKCAyT8taujHIn7KH638A/jSmjZB0Hp+VK2y+Nz8H/knhTNsc6D0/Kqx0RnsXr3A+tL+IHdPkaY7g4+tL2IUkEeBoMK0SdjbQyW8s8CfjrWVEwlhlXVTqZrKALF/wC815mxOHw+crbvNFwro8BogHkCDURdzLVuwnaX2DNd0Oe7kIBYCFVfb4CfAwa4Y/a1q9j8E1u4r5X72UzEusA/Gmd9uXgUS0mZGOrFCY+0dWAHAcOPnV+ThThxxdP5sjGPOpPlmzXyRKt7jYQAZrTOdJLXLzSfV6k2ty8EOGEtHzUH+Imja+MVrbBA1M/Cg6s3+p/EZU4eC+BCt7vYZfZw1kf9tP5VIOAQA5baDTkoHyFSc46isa4OopHJspxS0U3jG/QY1/WameiiKuC3blQZ4gf3xqn9otGBIkH7Qjj4HlVvYW+MifhX5CvQ7crWftf0PL/p7vyv7Pqbm168OnX8qpXD7x33C5GS0Gt7QYBLNgd62zLaPs6ESJ685q5MbtS3aXM7hRmVQWkAsxCqsxxJIHrVPWdhWkUTjcOITHKCO1P6y5MwE+5wPjwmvOPVJ9naOKuXwjX7q97Zxyq7KoDWhcxAhY0bmKMbpNcu7TvM1y4yW+2UAsShhlVZBMAgdOc1y/6ZaOIFw3QYW0wUW78tlRUU+xoM2Y6ToQOVG/o7wipZvMrrdLYi8cyqygS8lO+ATDTPKuOG4DpWrtFZn8D8P51pdfw+VcgMrnf/AGULS4jKIW9bEcgHa/a0H7xB/epFxa5rLPPstik8gb9u4vxL+6rv3mwAvYa4rLIADQIY9wh4AJEmVHPjVdNYwri+oZyPtiwC20CkOjNJEmeQ6gnQV1rhvYHYRftLyHni2vfvWr7MPPRGobg9n9mmGYtqDjcREanuqinjyKUxXcfhRirqC3cLpdYNqqiWynKCEmPtSfU61Dv4nD9khFu4MuDMTdWQL15pX9Ue/JOvCBEHjRSA2B95cP2WwsBbMyzPcPmc7ifR6SdlYQMZY8jEcenH1qyfpRthbGEtcAlliBMnQIokwJPd6CkLYohrf4vnTxSFk8Fq7wgNg7ZUDTIY4ARH5E0p4xCxUKNT7I8ToNelNmybgvYMofujKfTT5RUPYeAVFz3B3uU8gNPfznxrHTq91Fpm6pQ72UZLRm6f0cW7lw9p3wkFp1BcjTSfZHGOcRzo0v0aiwT2aI06kgBWk+HD3UZ3AMriLn3TcCr+4up97R6U2qKZR5xXIWVTu5tREXCfR6AZ7O0pJ1bKC3vifjXHbe6Nu1bDOouAkLlIIUTMloaSIB0ETI1GtP8AM8KA764FnwV4KTnVc6xxJTUiPESPdXOkksbAq8m86Ku323XW7a7SwFUqCcqqFVhxIhRE9D/Oq5tr4D+/SrW3bx/bWBbIhgIg8Y5Gq+23sk2LzKeBMr/LzqdOTu4srWgrKUThs7i/4D80pi2MdB6UubPBzP0yH5jxph2PwHpWqJhmB73FvX86CbKYyuYwYPT0+FH7w7zeZ+ZoJu5Zz30TMqljlBaYk6AaDia5q4UwiBPQ/wC2srpeQqxHeMGJ72sadaypjknclyt9YY+2h00gzHyp1w+Mul1m7cgPeGrMeF+6AOPIQPQUn7pBBdzBRAKkgM2sE6SeHpTxZ2pZW5AsCe1vD9Zd49vcBMZubSY9K2Vfy4eT+bMdH82p5r5ItXDKCqniCAfeJrtkoNuhiu1wWHdRlBtpCnM0QAIzMZbTmaM5T1+FZzQbBa9qPiLpUaanpArRwxI/l+VA4qbaCfol3Thd/JqtbZ5+ytn/ACL/AAiqtxzxhMQuki5HDqWEj3U+2sRcOCXswrXOwlFaArMEEKTxAPCa9TtuUvN/Q8r+n4cvJfUTt/t4Hu3GtgRZtXMGyGNHb6xbzOD0AIX0J50uYG1N5E64nFW/99/+lHdob4W7tllu2LcouHbK4YLBu2gBKmRlZxA6jXSoK7ctJiV/RLIK4y6mfNdkNN0m5GaMxKTHDWvMPWJexto5Va+ssyYJWYDozM9tvQpck9GFWVu1ssYfDJbEfeYxzNxmcn3tVf7pW7WIsCMNatC5ZwiGGvEG3cLns/bmABprrm1mKtDIevwrjj1V01414bYr3KevwrUhuo939aBx72dU/vPs36njL5IAt3jdYHnlvi0bkkniClzURoBVvHN1HuP86r76TrqG9g7V20Lgurf1zvbgIgn2T3tGbjwonCPcxpXFYqVUt9fFrhqQEuMSdeI7NKk7SBKhBrK4e0NAJm8wHDwIqZf7H69YYYcTiMYXB7W57Rs2nLleHG46xw7vjUuzcttdwi9lq12ww+1fTu9qCZXWCh05xyooDB/0wXftws+zZH/JmP8AKkDBGAh8QfjTZ9K13NjL3VVtp7gs/EmlOyTkWOQqsCchvTbV3DEtaXPn0I10MaGB1GnuqDi9oY27plySQB1JPCBUvZ9zOEaIkAnwJGs+tN25Oye1xYuEStkZ/wB86IPfLfu0kqUL8mh416iXBMdNzNhnCYO1ZY5mUE3D1d2Lt5wWj0o4Aa0RoEVuWpAmO0VC2pbY2bmUwxVssmBOUxJ5CYqYo60ub04w57NrXK0s3jEAA+8/CllLirjQjylYpixiL9i7YK23aFK3FCkxwmfEGfjRLeVe3WYIbx6j1orvHfu287x9ksSwgwPEcQB14UqYzboYe0PfWe7k+VjclGEXFyBOBXVvwN+VHNkcBR/ZO5lnsw7Es1xQTrEZlkqI4jXjU8buW7UZAR6zwk860p8Vk895eBBxA77fiPzNBNkYgWe+uj6gHiRxGk8D4inO/sZczST7TdOp8KF7Q3eVBnt5sw7oUCZzDLyE08ZZA0DO3J48a8rVEzagZvKI8q9rRdErMKbmj7S4GOWCOIOmupga6U8ps2ybp/SkB7e+YyXQZ+sOSvs8QTl6SNNKzfjBWMJZW/hLSWyLmX2c2aVLS2YnNGUaHTU8ZpIs/SXtM65rbc5OHsc9SfYHPWp1JJwjHwv8zqcWpyl42/ZF8bvbRw4w9sWGBtBR2eUGMpJUQDrx04VOt7ctNEN7xGk5efjpVBW/pI2io0GGXQDWxaGg1A06HWutv6VMYvtfVo5xZUc56ddaiWsX0MRmMqwgSI04yPHlwqQMRrBB91UMv0zYjgBYbwyJ5ngPyorgvpXxjAk2ECiT7MDwiRqSYHrQYbEvHa2MT/qzz5FzThsq8LWGtM9xQOzklswAAQE6xwA41UOK+kRrLXrFzDDN2hz/AGkjMC0x3eGvuqbY+lHNbScKri0uWSSCoYZCSVOmYaT48q3dprwnFcTB2Ts86bfIkbW2RmF4pfwxDWrRUm/bTRcTh2DHPEAqOPUgcSKlYvYF1sQ8dmR9duXNL1knKUxPEZ5Blh3ePHpUNvpFsNbJbAnsyBaJF27l7pW4EzTGYFQesetbp9IODNztDhTmLm4T2hPeZWQwCp+65rEbywdwtlNZwuHW4sNlthtVMdiGUSQSOQ99O+YdapnB/SVhEW0q27lsWi2TKyj2mDtI7KNYI4cCeetHl+mXDH2rTD3H5qK44smtCari99MeE4BLo8Qto+fFxWWPpOwzwBduqTMA2xqZ09m4eFccWNP9+tJf0i2lLYdjaZ2CYnKQVGUG13h3geI0FdDvekEG444gHs7o1jTWCJBOtDNpbXS80m8hA0AeyzEDKwOrWubH3Dxrjgc2DQXEuG24yjtU/Vk25sHrHHKeHPjXTCYYf9Qw1sfcCn3Ye4R/9q1JxGMthWPb2B3AAXTKFi0EOoy6EyJEQPQ17sfEJ9dzThv8Q22W6TcZQthV7hucSiNPd0CDhJkpgZWm/uKz4nEtyN1vgSPyoRh2gL6Vttdi4dyfaYmPMsfzqNGg4wRyqsSbHQDI8CIiRVp7g4CMNnOnaMW8wvdHpoT61UWDw1xbaXHTLbcDs30KtHHhz019aP7H3lv2J7NyQNMjHu+mhj1B9KDzHAMKWS4Tb59NB5V1CxVRr9IfbXMjXmtkmDbYhAeXdYaMJ8Z8KM7N2PiRee6jPblj/inIY09iSunDhyqMnYrpXLDuNSPvhpiLRJiLfQknvgGPGDRnDYvFC4EbsiCCZhp0McoHOuW2tknEFGkKQIaCQNDmHKfaqc8xsi1KShNSl4AHZeynvYTEmAS1tkWeGoM+uU0mLuuRAzLHD2W5Vapw7oAttiEy6xE5hHeEgzMRBmkXevDPYxJyXGyP31ELAniOHXX1po2SSEnLlK/jkk2sb2aKpB0UDThoAK1ubZQ8jp4UC+v3P2z8K0OKbWWJmJnw4VRq5M9vWXZmjJEkiWMwSTwC1C2hsa7dtlO0RJg5lLlhBnTQeXrRCzjWXgdfIVt/1G5+0NPChYIoDcoD/H9yMB8Kym76+/h7v615Rsdc6/SRvXYxCLZsNmy3Xd2Cwh7uUZT97Umq5FvWJMR4Vv28iZXXoSx/4g1zxlxbUd4MSOA4+vGKTY6wRsXahS2YwCI8aF23Jb4cYPM8vKpdy+1zSMojmRHroIrmuGChWFxCxYgqA3dCx3i0ZYJMCCToZiigMYt3cNdvhWnuhgIRAJ4aFgJk+cmrE2fuZiX7PLbCAOrE3TkWF14EZz3gNANY4ipn0IXgmz3UM09sxIKkASqgQ0w+izI4TFWAcQPf40rOufP30u7HXDYy0qmS1hGduBZ890Mx84HuoHundHbG2eF5GtnzIlf+QHvpw+nfXGYcx/gcfK4/86rrC3ijK44qQw8wZpkcWPd2NbTdh2YTcOJzzzDLdGH92QH/AHVWCmDVz491u7AxiD7hF0R/mdLwb4sPSqaia5AGnZeH+tJg7IGqXxbbxW86mfSGFfR1wKTXzJuvjHt3kZJkayOWTvhj4KVk+E19IbMxi37KXVgB1BjiQeDL5hpHpQZzOzYZDxVT6Cg+82y0bDXCqLmQdopCgHud4iQOahh60ZZfD4Vobc6aEHiOUc/hQAAt1rFp8Mo7NDk7uqqTHEakSdD8KKfULI/wrf8AsX+VLu5xNu5dw5OqEr59mYnXqpmmyuYSDc2XZP8AhW/9tI2KuixtplckI9pmTjlBuW2UAdPtA3vqxjSj9Iezs1hcQqjPYIJ69mSM3+0w3kGooBTOIkW1mfHz/wDdSREelb7zqBfZRwJDr5P3vmSPSvBbha0RJsdNn3c+xmU8bV+B5PBj/m1CxcyWy3FjooniToK77rkPgccnMC3dA/AWn4AUNt4jNB5Lw+VMlsVhHdfZIu47CowDZTn1621L6+BYCrusWsqAdB7+p9TVTfR0ubaCnktu4T6gD5kVbN2+FWT5ADiTyA8az1d2Gjd+ijS6pF220GIYE9J1E+6uinT+/Gol/DlwWvaAcEBgDxY8zXKxg3Vfs7hj9lu8PQ8RU3Y0SUWlFyyvh8f+WCB4A9KCbQsAuA6Ky6qhjMRpmEzw00nwonYxDTluKFJGhBlTGunj4VExN2bhXoAffmHvhlrtE+Lg3i+PtoGtsqyf8NP9sVzbYlg/4a+k1NB/vSvcvjRuEHHd6x+x8W/nWh3asfs/8jRWDWUbs4EHdiz0P+7+lZRXL5/GsoXYLFAXhCNGnChjoJ4D+zWVlMMR79sE8B7qltwnmAIPkoisrKPQ4+h937pbC4dmJYm1bJJJJJKiSSeJolhzIadYbT3VlZSAKr+nJB22E0H6p/4xVaIg6CvaymRyLI2N/wDicb/+on8Tj5VWyoOgrKyiEaPo2tD6+BAg2sRIjT9Rcq1/o1c/U+J0d49VQ/Mk+te1lKwMarrnXWuIavKylAKdjTalyP2h/wDSKaVNe1lME8/v5Vwxyzaug6go8g/hNZWUDikd5LYzYfQfqk5edcMg6VlZWiJNjRuKgyY7Qf8Axn/OlvCrXtZTx9ZivQ9fRYo+tXP9E/xW6sTjfXwSR4GeI8a9rKhV9b3FqP6vJkjFLKnyrnbET/fWsrKzsj1I+2R9kfA6fGoGBMlydT15+yaysqkfVPQX+JLz+sTw8fWt25f31rKyuMq0eda6gflXlZXHHjKKysrKAD//2Q=="/>
          <p:cNvSpPr>
            <a:spLocks noChangeAspect="1" noChangeArrowheads="1"/>
          </p:cNvSpPr>
          <p:nvPr/>
        </p:nvSpPr>
        <p:spPr bwMode="auto">
          <a:xfrm>
            <a:off x="77788" y="-639763"/>
            <a:ext cx="178117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86200"/>
            <a:ext cx="2095500" cy="15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038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51511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Consumers Behave Differently Toward Healthy Eating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6002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1910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191000"/>
            <a:ext cx="1905000" cy="14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191000"/>
            <a:ext cx="17322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324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Hudson analysis; </a:t>
            </a:r>
            <a:endParaRPr lang="en-US" sz="14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6096000"/>
            <a:ext cx="593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1524000" y="2286000"/>
            <a:ext cx="2133600" cy="1981200"/>
          </a:xfrm>
          <a:prstGeom prst="ellipse">
            <a:avLst/>
          </a:prstGeom>
          <a:noFill/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Need to Understand Consumers As Well As Marketers Do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The Need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market segmentation principles to develop a comprehensive profile and understanding of the attitudes and behaviors of different consumer cohorts relative to: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Overweight/obese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Healthier eating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Receptivity to education/prompts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How personality differences affect eating behavior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Willingness to switch brands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How to communicate to them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Need to Understand Consumers As Well As Marketers Do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Benefits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Help determine optimal approaches to change/ improve eating behaviors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Assist in crafting more effective childhood obesity policies and messages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Aid in devising healthier merchandising programs for: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Supermarkets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Restaurant menus/prompts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CPG branded items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Need to Understand Consumers As Well As Marketers Do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Policy Outcomes Evaluation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Key Issue: Industry resistant to change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Believe current policy actions are punitive to their business models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Skepticism re: effectiveness</a:t>
            </a:r>
            <a:endParaRPr lang="en-US" sz="2400" dirty="0" smtClean="0"/>
          </a:p>
          <a:p>
            <a:pPr lvl="2">
              <a:buClr>
                <a:srgbClr val="C00000"/>
              </a:buClr>
              <a:buNone/>
            </a:pPr>
            <a:r>
              <a:rPr lang="en-US" sz="2400" dirty="0" smtClean="0"/>
              <a:t>	(e.g.) Menu labeling</a:t>
            </a:r>
          </a:p>
          <a:p>
            <a:pPr lvl="2">
              <a:buClr>
                <a:srgbClr val="C00000"/>
              </a:buClr>
              <a:buNone/>
            </a:pPr>
            <a:r>
              <a:rPr lang="en-US" sz="2400" dirty="0" smtClean="0"/>
              <a:t>	(e.g.) Fast food restaurant moratoriums</a:t>
            </a:r>
          </a:p>
          <a:p>
            <a:pPr marL="514350" indent="-514350">
              <a:buClrTx/>
              <a:buNone/>
            </a:pPr>
            <a:endParaRPr lang="en-US" sz="2800" dirty="0" smtClean="0">
              <a:latin typeface="+mj-lt"/>
            </a:endParaRPr>
          </a:p>
          <a:p>
            <a:pPr marL="514350" indent="-514350">
              <a:buClrTx/>
              <a:buNone/>
            </a:pPr>
            <a:endParaRPr lang="en-US" sz="28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76800"/>
            <a:ext cx="29178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57456"/>
            <a:ext cx="2400300" cy="179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971800"/>
            <a:ext cx="1477805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The Need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Provide guidance in developing strategies and policy proposals that can be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en-US" sz="2800" dirty="0" smtClean="0"/>
              <a:t> in reducing calories sold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To determine the unintended consequences of proposed policy and regulatory scenarios in advance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To </a:t>
            </a:r>
            <a:r>
              <a:rPr lang="en-US" sz="2800" b="1" i="1" dirty="0" smtClean="0"/>
              <a:t>visually</a:t>
            </a:r>
            <a:r>
              <a:rPr lang="en-US" sz="2800" i="1" dirty="0" smtClean="0"/>
              <a:t> </a:t>
            </a:r>
            <a:r>
              <a:rPr lang="en-US" sz="2800" dirty="0" smtClean="0"/>
              <a:t>demonstrate the impact/benefits of proposed changes to industry(“Show me”)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Policy Outcomes Evaluation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Policy Outcomes Evaluation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6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906" y="1752600"/>
            <a:ext cx="7478120" cy="482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Policy Outcomes Evaluation</a:t>
            </a:r>
            <a:endParaRPr lang="en-US" sz="4000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Two-phase Approach</a:t>
            </a:r>
          </a:p>
          <a:p>
            <a:pPr marL="88011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Restaurants</a:t>
            </a:r>
          </a:p>
          <a:p>
            <a:pPr marL="1428750" lvl="3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Moratoriums</a:t>
            </a:r>
          </a:p>
          <a:p>
            <a:pPr marL="1428750" lvl="3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Location/concentration near schools, playgrounds, etc.</a:t>
            </a:r>
          </a:p>
          <a:p>
            <a:pPr marL="1428750" lvl="3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Healthier/lower calorie menus near schools</a:t>
            </a:r>
          </a:p>
          <a:p>
            <a:pPr marL="88011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Grocery</a:t>
            </a:r>
          </a:p>
          <a:p>
            <a:pPr marL="1428750" lvl="3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Higher % of displays with healthier foods</a:t>
            </a:r>
          </a:p>
          <a:p>
            <a:pPr marL="1428750" lvl="3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Change shelf positions/locations of healthier items</a:t>
            </a:r>
          </a:p>
          <a:p>
            <a:pPr marL="1428750" lvl="3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Healthier items at check-out</a:t>
            </a:r>
          </a:p>
          <a:p>
            <a:pPr eaLnBrk="1" hangingPunct="1">
              <a:buNone/>
            </a:pP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Improving Surveillance 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724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Key Issue: Lacking good surveillance of the food stream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Must create new measures/metrics ourselves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+mj-lt"/>
              </a:rPr>
              <a:t> High cost to secure data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+mj-lt"/>
              </a:rPr>
              <a:t> Result: No standardized gauges to measure success</a:t>
            </a:r>
          </a:p>
          <a:p>
            <a:pPr marL="514350" indent="-514350">
              <a:buClrTx/>
              <a:buNone/>
            </a:pPr>
            <a:endParaRPr lang="en-US" sz="28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27976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Improving Surveillance 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5029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The Need: Create the Wellness equivalent to core sustainability measures</a:t>
            </a:r>
            <a:endParaRPr lang="en-US" sz="28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4186238" cy="40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85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2162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Model Not Designed to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Childhood Obesity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676400"/>
            <a:ext cx="630719" cy="8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971800"/>
            <a:ext cx="13780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1841" y="4343400"/>
            <a:ext cx="12801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5638800"/>
            <a:ext cx="9191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Improving Surveillance 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029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Goal: Develop standard Wellness performance measures to be tracked in annual CSR reports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Decline in calories sold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% of portfolio in healthier products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% of marketing spent on children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% of children’s products that are healthier</a:t>
            </a:r>
          </a:p>
          <a:p>
            <a:endParaRPr lang="en-US" dirty="0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43400"/>
            <a:ext cx="2862263" cy="238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800600"/>
            <a:ext cx="378312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Recap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00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Motivating Restaurant Chains to Change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Understanding Consumers As Well As Marketers Do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Policy Outcomes Evaluation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Improving Surveillance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393895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781376"/>
            <a:ext cx="2362200" cy="10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6858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 Solutions Initiative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001000" cy="30480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Developing obesity solutions that drive food industry to act more quickly </a:t>
            </a:r>
            <a:endParaRPr lang="en-US" sz="2800" dirty="0" smtClean="0"/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Marketing/PR benefits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Financial Motivators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Policies that align interests of industry </a:t>
            </a:r>
            <a:r>
              <a:rPr lang="en-US" sz="2800" b="1" i="1" dirty="0" smtClean="0"/>
              <a:t>and</a:t>
            </a:r>
            <a:r>
              <a:rPr lang="en-US" sz="2800" dirty="0" smtClean="0"/>
              <a:t>           public health         </a:t>
            </a:r>
          </a:p>
        </p:txBody>
      </p:sp>
      <p:pic>
        <p:nvPicPr>
          <p:cNvPr id="49154" name="Picture 2" descr="C:\Users\Henery\AppData\Local\Microsoft\Windows\Temporary Internet Files\Content.Outlook\421DU2G3\atomic bar logo 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096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the Business Case - Part I 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686800" cy="381000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Identify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en-US" sz="2800" dirty="0" smtClean="0"/>
              <a:t> of reducing calories and adopting "healthier" marketing practices on traditional corporate financial metrics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800" dirty="0" smtClean="0"/>
          </a:p>
          <a:p>
            <a:pPr lv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Compile 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</a:t>
            </a:r>
            <a:r>
              <a:rPr lang="en-US" sz="2800" dirty="0" smtClean="0"/>
              <a:t>” case studies delineating how certain companies have improved their business performance while reducing calories and/or improving marketing practices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Propose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r>
              <a:rPr lang="en-US" sz="2800" dirty="0" smtClean="0"/>
              <a:t> for CPG industry to evaluate performance on the basis of the alignment with healthier production and marketing practices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Completion: Fall, 2011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800" dirty="0" smtClean="0"/>
          </a:p>
        </p:txBody>
      </p:sp>
      <p:pic>
        <p:nvPicPr>
          <p:cNvPr id="49154" name="Picture 2" descr="C:\Users\Henery\AppData\Local\Microsoft\Windows\Temporary Internet Files\Content.Outlook\421DU2G3\atomic bar logo 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1524000"/>
          </a:xfrm>
          <a:prstGeom prst="rect">
            <a:avLst/>
          </a:prstGeom>
          <a:noFill/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75" y="0"/>
            <a:ext cx="45371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“Healthier”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Danone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Performing Better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81200" y="1371600"/>
            <a:ext cx="5257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latin typeface="+mj-lt"/>
                <a:ea typeface="+mj-ea"/>
                <a:cs typeface="+mj-cs"/>
              </a:rPr>
              <a:t>Earnings as % of Net Sales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246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Hudson Institute analysis</a:t>
            </a:r>
            <a:endParaRPr lang="en-US" sz="12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096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the Business Case – Part II  </a:t>
            </a:r>
          </a:p>
        </p:txBody>
      </p:sp>
      <p:pic>
        <p:nvPicPr>
          <p:cNvPr id="49154" name="Picture 2" descr="C:\Users\Henery\AppData\Local\Microsoft\Windows\Temporary Internet Files\Content.Outlook\421DU2G3\atomic bar logo 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1524000"/>
          </a:xfrm>
          <a:prstGeom prst="rect">
            <a:avLst/>
          </a:prstGeom>
          <a:noFill/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75" y="0"/>
            <a:ext cx="45371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0480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Assess the risks/costs if industry moves too slowly</a:t>
            </a:r>
            <a:endParaRPr lang="en-US" sz="2400" dirty="0" smtClean="0"/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</a:t>
            </a:r>
            <a:r>
              <a:rPr lang="en-US" sz="2400" dirty="0" smtClean="0"/>
              <a:t>brand switching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</a:t>
            </a:r>
            <a:r>
              <a:rPr lang="en-US" sz="2400" dirty="0" smtClean="0"/>
              <a:t> vulnerability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</a:t>
            </a:r>
            <a:r>
              <a:rPr lang="en-US" sz="2400" dirty="0" smtClean="0"/>
              <a:t> exposure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Impact on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reputation</a:t>
            </a:r>
            <a:r>
              <a:rPr lang="en-US" sz="2400" dirty="0" smtClean="0"/>
              <a:t>/negative publicity 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Track progress in calorie reduction, and improvement in product profiles and marketing practices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FFFF00"/>
                  </a:solidFill>
                </a:ln>
              </a:rPr>
              <a:t>  </a:t>
            </a:r>
            <a:br>
              <a:rPr lang="en-US" sz="4400" dirty="0" smtClean="0">
                <a:ln>
                  <a:solidFill>
                    <a:srgbClr val="FFFF00"/>
                  </a:solidFill>
                </a:ln>
              </a:rPr>
            </a:br>
            <a:endParaRPr lang="en-US" sz="44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Research Needs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Huge Gap: Motivating Restaurant Chains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858000" cy="4724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The Largest Food Channel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$580 billion (vs. Grocery @ $547 billion)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“Bigger” is more profitable</a:t>
            </a:r>
          </a:p>
          <a:p>
            <a:pPr lvl="2">
              <a:buNone/>
            </a:pPr>
            <a:r>
              <a:rPr lang="en-US" sz="1600" dirty="0" smtClean="0"/>
              <a:t>					</a:t>
            </a:r>
            <a:r>
              <a:rPr lang="en-US" sz="1800" u="sng" dirty="0" smtClean="0"/>
              <a:t> 32 oz.</a:t>
            </a:r>
            <a:r>
              <a:rPr lang="en-US" sz="1800" dirty="0" smtClean="0"/>
              <a:t>	</a:t>
            </a:r>
            <a:r>
              <a:rPr lang="en-US" sz="1800" u="sng" dirty="0" smtClean="0"/>
              <a:t>64 oz.</a:t>
            </a:r>
          </a:p>
          <a:p>
            <a:pPr lvl="2">
              <a:buNone/>
            </a:pPr>
            <a:r>
              <a:rPr lang="en-US" sz="1800" dirty="0" smtClean="0"/>
              <a:t>		Price 	 		 $ 1.59	$2.49</a:t>
            </a:r>
          </a:p>
          <a:p>
            <a:pPr lvl="2">
              <a:buNone/>
            </a:pPr>
            <a:r>
              <a:rPr lang="en-US" sz="1800" dirty="0" smtClean="0"/>
              <a:t>		Cost			</a:t>
            </a:r>
            <a:r>
              <a:rPr lang="en-US" sz="1800" u="sng" dirty="0" smtClean="0"/>
              <a:t>     .36</a:t>
            </a:r>
            <a:r>
              <a:rPr lang="en-US" sz="1800" dirty="0" smtClean="0"/>
              <a:t>	</a:t>
            </a:r>
            <a:r>
              <a:rPr lang="en-US" sz="1800" u="sng" dirty="0" smtClean="0"/>
              <a:t>    .68</a:t>
            </a:r>
          </a:p>
          <a:p>
            <a:pPr lvl="2">
              <a:buNone/>
            </a:pPr>
            <a:r>
              <a:rPr lang="en-US" sz="1800" dirty="0" smtClean="0"/>
              <a:t>		Gross Profit		 $ 1.23	 $ 1.81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Skittish that competitors won’t follow them  to smaller sizes and healthier fare</a:t>
            </a:r>
          </a:p>
          <a:p>
            <a:pPr marL="514350" indent="-514350">
              <a:buClrTx/>
              <a:buNone/>
            </a:pPr>
            <a:endParaRPr lang="en-US" sz="28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0"/>
            <a:ext cx="22860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76400"/>
            <a:ext cx="1676400" cy="21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100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334000"/>
            <a:ext cx="19631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Huge Gap: Motivating Restaurant Chains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162800" cy="4724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The Need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/>
              <a:t>Comparable study as Part I for CPG companies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 Demonstrate improvements to key financial/ marketing metrics by selling healthier and/or lower-calorie fare (“Show Me”)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 Highlight peer “best practice” success stories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 Devise Report Card to measure progress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953000"/>
            <a:ext cx="2895600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667000"/>
            <a:ext cx="1866900" cy="15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95800"/>
            <a:ext cx="1581150" cy="22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23500</TotalTime>
  <Words>673</Words>
  <Application>Microsoft Office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  </vt:lpstr>
      <vt:lpstr>Corporate Model Not Designed to Fix Childhood Obesity</vt:lpstr>
      <vt:lpstr>Obesity Solutions Initiative</vt:lpstr>
      <vt:lpstr>Building the Business Case - Part I  </vt:lpstr>
      <vt:lpstr>“Healthier” Danone Performing Better </vt:lpstr>
      <vt:lpstr>Building the Business Case – Part II  </vt:lpstr>
      <vt:lpstr>   </vt:lpstr>
      <vt:lpstr>1. Huge Gap: Motivating Restaurant Chains</vt:lpstr>
      <vt:lpstr>1. Huge Gap: Motivating Restaurant Chains</vt:lpstr>
      <vt:lpstr>2. Need to Understand Consumers As Well As Marketers Do</vt:lpstr>
      <vt:lpstr>Consumers Behave Differently Toward Healthy Eating</vt:lpstr>
      <vt:lpstr>2. Need to Understand Consumers As Well As Marketers Do</vt:lpstr>
      <vt:lpstr>2. Need to Understand Consumers As Well As Marketers Do</vt:lpstr>
      <vt:lpstr> 3. Policy Outcomes Evaluation </vt:lpstr>
      <vt:lpstr>Slide 15</vt:lpstr>
      <vt:lpstr>Slide 16</vt:lpstr>
      <vt:lpstr>3. Policy Outcomes Evaluation</vt:lpstr>
      <vt:lpstr> 4. Improving Surveillance  </vt:lpstr>
      <vt:lpstr> 4. Improving Surveillance  </vt:lpstr>
      <vt:lpstr> 4. Improving Surveillance  </vt:lpstr>
      <vt:lpstr>Recap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Food Industry                   in Obesity Prevention</dc:title>
  <dc:creator>Henery</dc:creator>
  <cp:lastModifiedBy>bjmcduffie</cp:lastModifiedBy>
  <cp:revision>987</cp:revision>
  <dcterms:created xsi:type="dcterms:W3CDTF">2008-10-23T19:13:49Z</dcterms:created>
  <dcterms:modified xsi:type="dcterms:W3CDTF">2011-04-04T14:40:36Z</dcterms:modified>
</cp:coreProperties>
</file>